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410" r:id="rId2"/>
    <p:sldId id="500" r:id="rId3"/>
    <p:sldId id="501" r:id="rId4"/>
    <p:sldId id="502" r:id="rId5"/>
    <p:sldId id="506" r:id="rId6"/>
    <p:sldId id="507" r:id="rId7"/>
    <p:sldId id="503" r:id="rId8"/>
    <p:sldId id="508" r:id="rId9"/>
    <p:sldId id="509" r:id="rId10"/>
    <p:sldId id="504" r:id="rId11"/>
    <p:sldId id="505" r:id="rId12"/>
    <p:sldId id="510" r:id="rId13"/>
    <p:sldId id="511" r:id="rId14"/>
    <p:sldId id="512" r:id="rId15"/>
    <p:sldId id="514" r:id="rId16"/>
    <p:sldId id="513" r:id="rId17"/>
    <p:sldId id="488" r:id="rId18"/>
    <p:sldId id="489" r:id="rId19"/>
    <p:sldId id="491" r:id="rId20"/>
    <p:sldId id="492" r:id="rId21"/>
    <p:sldId id="493" r:id="rId22"/>
    <p:sldId id="496" r:id="rId23"/>
    <p:sldId id="497" r:id="rId24"/>
    <p:sldId id="498" r:id="rId25"/>
    <p:sldId id="499" r:id="rId26"/>
    <p:sldId id="495" r:id="rId27"/>
    <p:sldId id="262" r:id="rId28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FF5050"/>
    <a:srgbClr val="800000"/>
    <a:srgbClr val="FF9999"/>
    <a:srgbClr val="FFCC00"/>
    <a:srgbClr val="CC3300"/>
    <a:srgbClr val="FF9933"/>
    <a:srgbClr val="FAC09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56" y="90"/>
      </p:cViewPr>
      <p:guideLst>
        <p:guide orient="horz" pos="2160"/>
        <p:guide pos="3840"/>
        <p:guide orient="horz" pos="1620"/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4T14:09:21.29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2025/4/29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7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4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97426" y="2246313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VLAN</a:t>
            </a:r>
            <a:r>
              <a:rPr lang="zh-CN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配置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795752" y="4116106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汇报人：赵润梅 何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露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0300" y="411610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指导老师：黄泽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伟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0" y="1416817"/>
            <a:ext cx="6712299" cy="4059534"/>
          </a:xfrm>
          <a:prstGeom prst="rect">
            <a:avLst/>
          </a:prstGeom>
        </p:spPr>
      </p:pic>
      <p:pic>
        <p:nvPicPr>
          <p:cNvPr id="9" name="图片 8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694712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6" y="2721114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03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394857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9037" y="3410607"/>
            <a:ext cx="439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VLAN</a:t>
            </a:r>
            <a:r>
              <a:rPr lang="zh-CN" altLang="en-US" sz="4000" dirty="0"/>
              <a:t>的创建与</a:t>
            </a:r>
            <a:r>
              <a:rPr lang="zh-CN" altLang="en-US" sz="4000" dirty="0" smtClean="0"/>
              <a:t>管理</a:t>
            </a:r>
            <a:endParaRPr lang="zh-CN" altLang="en-US" sz="4000" dirty="0"/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10207" y="126124"/>
            <a:ext cx="3889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新建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的界面与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操作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881352"/>
            <a:ext cx="3450709" cy="3476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331" y="2333296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图形化界面</a:t>
            </a:r>
            <a:r>
              <a:rPr lang="zh-CN" altLang="en-US" sz="2000" b="1" dirty="0" smtClean="0"/>
              <a:t>配置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537466" y="1292772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命令行界面</a:t>
            </a:r>
            <a:r>
              <a:rPr lang="zh-CN" altLang="en-US" sz="2000" b="1" dirty="0" smtClean="0"/>
              <a:t>配置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632043" y="3846787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批量创建</a:t>
            </a:r>
            <a:r>
              <a:rPr lang="en-US" altLang="zh-CN" sz="2000" b="1" dirty="0" smtClean="0"/>
              <a:t>VLAN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43169" y="2806978"/>
            <a:ext cx="23775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通过交换机的</a:t>
            </a:r>
            <a:r>
              <a:rPr lang="en-US" altLang="zh-CN" dirty="0"/>
              <a:t>Web</a:t>
            </a:r>
            <a:r>
              <a:rPr lang="zh-CN" altLang="en-US" dirty="0"/>
              <a:t>管理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r>
              <a:rPr lang="zh-CN" altLang="en-US" dirty="0" smtClean="0"/>
              <a:t>或</a:t>
            </a:r>
            <a:r>
              <a:rPr lang="zh-CN" altLang="en-US" dirty="0"/>
              <a:t>专用网络管理软件，</a:t>
            </a:r>
            <a:r>
              <a:rPr lang="zh-CN" altLang="en-US" dirty="0" smtClean="0"/>
              <a:t>用户</a:t>
            </a: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在直观的图形化界面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创建</a:t>
            </a:r>
            <a:r>
              <a:rPr lang="en-US" altLang="zh-CN" dirty="0"/>
              <a:t>VLAN</a:t>
            </a:r>
            <a:r>
              <a:rPr lang="zh-CN" altLang="en-US" dirty="0"/>
              <a:t>。操作步骤通常</a:t>
            </a:r>
            <a:r>
              <a:rPr lang="zh-CN" altLang="en-US" dirty="0" smtClean="0"/>
              <a:t>包</a:t>
            </a:r>
            <a:endParaRPr lang="en-US" altLang="zh-CN" dirty="0" smtClean="0"/>
          </a:p>
          <a:p>
            <a:r>
              <a:rPr lang="zh-CN" altLang="en-US" dirty="0" smtClean="0"/>
              <a:t>括</a:t>
            </a:r>
            <a:r>
              <a:rPr lang="zh-CN" altLang="en-US" dirty="0"/>
              <a:t>选择“</a:t>
            </a:r>
            <a:r>
              <a:rPr lang="en-US" altLang="zh-CN" dirty="0"/>
              <a:t>VLAN</a:t>
            </a:r>
            <a:r>
              <a:rPr lang="zh-CN" altLang="en-US" dirty="0"/>
              <a:t>管理”选项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点击</a:t>
            </a:r>
            <a:r>
              <a:rPr lang="zh-CN" altLang="en-US" dirty="0"/>
              <a:t>“新建</a:t>
            </a:r>
            <a:r>
              <a:rPr lang="en-US" altLang="zh-CN" dirty="0"/>
              <a:t>VLAN”</a:t>
            </a:r>
            <a:r>
              <a:rPr lang="zh-CN" altLang="en-US" dirty="0"/>
              <a:t>按钮、</a:t>
            </a:r>
            <a:r>
              <a:rPr lang="zh-CN" altLang="en-US" dirty="0" smtClean="0"/>
              <a:t>输</a:t>
            </a:r>
            <a:endParaRPr lang="en-US" altLang="zh-CN" dirty="0" smtClean="0"/>
          </a:p>
          <a:p>
            <a:r>
              <a:rPr lang="zh-CN" altLang="en-US" dirty="0" smtClean="0"/>
              <a:t>入</a:t>
            </a:r>
            <a:r>
              <a:rPr lang="en-US" altLang="zh-CN" dirty="0"/>
              <a:t>VLAN</a:t>
            </a:r>
            <a:r>
              <a:rPr lang="zh-CN" altLang="en-US" dirty="0"/>
              <a:t>名称和</a:t>
            </a:r>
            <a:r>
              <a:rPr lang="en-US" altLang="zh-CN" dirty="0"/>
              <a:t>ID</a:t>
            </a:r>
            <a:r>
              <a:rPr lang="zh-CN" altLang="en-US" dirty="0"/>
              <a:t>，并保存</a:t>
            </a:r>
            <a:r>
              <a:rPr lang="zh-CN" altLang="en-US" dirty="0" smtClean="0"/>
              <a:t>配</a:t>
            </a:r>
            <a:endParaRPr lang="en-US" altLang="zh-CN" dirty="0" smtClean="0"/>
          </a:p>
          <a:p>
            <a:r>
              <a:rPr lang="zh-CN" altLang="en-US" dirty="0" smtClean="0"/>
              <a:t>置。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08184" y="1733132"/>
            <a:ext cx="291458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对于熟悉命令行操作的用户，</a:t>
            </a:r>
            <a:r>
              <a:rPr lang="zh-CN" altLang="en-US" dirty="0" smtClean="0"/>
              <a:t>可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zh-CN" altLang="en-US" dirty="0"/>
              <a:t>通过交换机的</a:t>
            </a:r>
            <a:r>
              <a:rPr lang="en-US" altLang="zh-CN" dirty="0"/>
              <a:t>CLI</a:t>
            </a:r>
            <a:r>
              <a:rPr lang="zh-CN" altLang="en-US" dirty="0"/>
              <a:t>（命令行界面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创建</a:t>
            </a:r>
            <a:r>
              <a:rPr lang="en-US" altLang="zh-CN" dirty="0"/>
              <a:t>VLAN</a:t>
            </a:r>
            <a:r>
              <a:rPr lang="zh-CN" altLang="en-US" dirty="0"/>
              <a:t>。常用的命令包括</a:t>
            </a:r>
            <a:r>
              <a:rPr lang="en-US" altLang="zh-CN" dirty="0"/>
              <a:t>`</a:t>
            </a:r>
            <a:r>
              <a:rPr lang="en-US" altLang="zh-CN" dirty="0" err="1"/>
              <a:t>vlan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database</a:t>
            </a:r>
            <a:r>
              <a:rPr lang="en-US" altLang="zh-CN" dirty="0"/>
              <a:t>`</a:t>
            </a:r>
            <a:r>
              <a:rPr lang="zh-CN" altLang="en-US" dirty="0"/>
              <a:t>进入</a:t>
            </a:r>
            <a:r>
              <a:rPr lang="en-US" altLang="zh-CN" dirty="0"/>
              <a:t>VLAN</a:t>
            </a:r>
            <a:r>
              <a:rPr lang="zh-CN" altLang="en-US" dirty="0"/>
              <a:t>配置模式，</a:t>
            </a:r>
            <a:r>
              <a:rPr lang="en-US" altLang="zh-CN" dirty="0"/>
              <a:t>`</a:t>
            </a:r>
            <a:r>
              <a:rPr lang="en-US" altLang="zh-CN" dirty="0" err="1" smtClean="0"/>
              <a:t>vl</a:t>
            </a:r>
            <a:endParaRPr lang="en-US" altLang="zh-CN" dirty="0" smtClean="0"/>
          </a:p>
          <a:p>
            <a:r>
              <a:rPr lang="en-US" altLang="zh-CN" dirty="0" smtClean="0"/>
              <a:t>an </a:t>
            </a:r>
            <a:r>
              <a:rPr lang="en-US" altLang="zh-CN" dirty="0"/>
              <a:t>&lt;VLAN_ID&gt;`</a:t>
            </a:r>
            <a:r>
              <a:rPr lang="zh-CN" altLang="en-US" dirty="0"/>
              <a:t>创建</a:t>
            </a:r>
            <a:r>
              <a:rPr lang="en-US" altLang="zh-CN" dirty="0"/>
              <a:t>VLAN</a:t>
            </a:r>
            <a:r>
              <a:rPr lang="zh-CN" altLang="en-US" dirty="0"/>
              <a:t>，最后</a:t>
            </a:r>
            <a:r>
              <a:rPr lang="zh-CN" altLang="en-US" dirty="0" smtClean="0"/>
              <a:t>使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/>
              <a:t>`exit`</a:t>
            </a:r>
            <a:r>
              <a:rPr lang="zh-CN" altLang="en-US" dirty="0"/>
              <a:t>保存并退出。</a:t>
            </a: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07383" y="4246897"/>
            <a:ext cx="29161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在需要创建多个</a:t>
            </a:r>
            <a:r>
              <a:rPr lang="en-US" altLang="zh-CN" dirty="0"/>
              <a:t>VLAN</a:t>
            </a:r>
            <a:r>
              <a:rPr lang="zh-CN" altLang="en-US" dirty="0"/>
              <a:t>时，可以</a:t>
            </a:r>
            <a:r>
              <a:rPr lang="zh-CN" altLang="en-US" dirty="0" smtClean="0"/>
              <a:t>通过</a:t>
            </a:r>
            <a:endParaRPr lang="en-US" altLang="zh-CN" dirty="0" smtClean="0"/>
          </a:p>
          <a:p>
            <a:r>
              <a:rPr lang="zh-CN" altLang="en-US" dirty="0" smtClean="0"/>
              <a:t>批量</a:t>
            </a:r>
            <a:r>
              <a:rPr lang="zh-CN" altLang="en-US" dirty="0"/>
              <a:t>导入功能快速完成。用户需</a:t>
            </a:r>
            <a:r>
              <a:rPr lang="zh-CN" altLang="en-US" dirty="0" smtClean="0"/>
              <a:t>准</a:t>
            </a:r>
            <a:endParaRPr lang="en-US" altLang="zh-CN" dirty="0" smtClean="0"/>
          </a:p>
          <a:p>
            <a:r>
              <a:rPr lang="zh-CN" altLang="en-US" dirty="0" smtClean="0"/>
              <a:t>备</a:t>
            </a:r>
            <a:r>
              <a:rPr lang="zh-CN" altLang="en-US" dirty="0"/>
              <a:t>一个包含</a:t>
            </a:r>
            <a:r>
              <a:rPr lang="en-US" altLang="zh-CN" dirty="0"/>
              <a:t>VLAN</a:t>
            </a:r>
            <a:r>
              <a:rPr lang="zh-CN" altLang="en-US" dirty="0"/>
              <a:t>信息的</a:t>
            </a:r>
            <a:r>
              <a:rPr lang="en-US" altLang="zh-CN" dirty="0"/>
              <a:t>CSV</a:t>
            </a:r>
            <a:r>
              <a:rPr lang="zh-CN" altLang="en-US" dirty="0"/>
              <a:t>文件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zh-CN" altLang="en-US" dirty="0"/>
              <a:t>管理工具导入，系统会自动</a:t>
            </a:r>
            <a:r>
              <a:rPr lang="zh-CN" altLang="en-US" dirty="0" smtClean="0"/>
              <a:t>解</a:t>
            </a:r>
            <a:endParaRPr lang="en-US" altLang="zh-CN" dirty="0" smtClean="0"/>
          </a:p>
          <a:p>
            <a:r>
              <a:rPr lang="zh-CN" altLang="en-US" dirty="0" smtClean="0"/>
              <a:t>析</a:t>
            </a:r>
            <a:r>
              <a:rPr lang="zh-CN" altLang="en-US" dirty="0"/>
              <a:t>并创建相应的</a:t>
            </a:r>
            <a:r>
              <a:rPr lang="en-US" altLang="zh-CN" dirty="0"/>
              <a:t>VLAN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37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5973237" y="2918874"/>
            <a:ext cx="2343806" cy="2399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226677" y="2918874"/>
            <a:ext cx="2343806" cy="2399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36351" y="2918874"/>
            <a:ext cx="2343806" cy="2399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52248" y="136635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 ID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的设置与注意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事项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79" y="1915183"/>
            <a:ext cx="971550" cy="93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55" y="1896133"/>
            <a:ext cx="962025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506" y="1915183"/>
            <a:ext cx="942975" cy="971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3918" y="307953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+mn-ea"/>
              </a:rPr>
              <a:t>VLAN ID</a:t>
            </a:r>
            <a:r>
              <a:rPr lang="zh-CN" altLang="en-US" sz="1800" b="1" dirty="0" smtClean="0">
                <a:latin typeface="+mn-ea"/>
              </a:rPr>
              <a:t>范围</a:t>
            </a:r>
            <a:endParaRPr lang="zh-CN" altLang="en-US" sz="18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29431" y="307953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latin typeface="+mn-ea"/>
              </a:rPr>
              <a:t>保留</a:t>
            </a:r>
            <a:r>
              <a:rPr lang="en-US" altLang="zh-CN" sz="1800" b="1" dirty="0">
                <a:latin typeface="+mn-ea"/>
              </a:rPr>
              <a:t>VLAN </a:t>
            </a:r>
            <a:r>
              <a:rPr lang="en-US" altLang="zh-CN" sz="1800" b="1" dirty="0" smtClean="0">
                <a:latin typeface="+mn-ea"/>
              </a:rPr>
              <a:t>ID</a:t>
            </a:r>
            <a:endParaRPr lang="en-US" altLang="zh-CN" sz="18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46987" y="307953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+mn-ea"/>
              </a:rPr>
              <a:t>ID</a:t>
            </a:r>
            <a:r>
              <a:rPr lang="zh-CN" altLang="en-US" sz="1800" b="1" dirty="0" smtClean="0">
                <a:latin typeface="+mn-ea"/>
              </a:rPr>
              <a:t>唯一性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8564" y="3659879"/>
            <a:ext cx="24945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VLAN ID</a:t>
            </a:r>
            <a:r>
              <a:rPr lang="zh-CN" altLang="en-US" dirty="0"/>
              <a:t>的有效范围通常为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到</a:t>
            </a:r>
            <a:r>
              <a:rPr lang="en-US" altLang="zh-CN" dirty="0"/>
              <a:t>4094</a:t>
            </a:r>
            <a:r>
              <a:rPr lang="zh-CN" altLang="en-US" dirty="0"/>
              <a:t>，其中</a:t>
            </a:r>
            <a:r>
              <a:rPr lang="en-US" altLang="zh-CN" dirty="0"/>
              <a:t>1</a:t>
            </a:r>
            <a:r>
              <a:rPr lang="zh-CN" altLang="en-US" dirty="0"/>
              <a:t>是默认</a:t>
            </a:r>
            <a:r>
              <a:rPr lang="en-US" altLang="zh-CN" dirty="0"/>
              <a:t>VLAN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通常</a:t>
            </a:r>
            <a:r>
              <a:rPr lang="zh-CN" altLang="en-US" dirty="0"/>
              <a:t>用于管理流量。用户</a:t>
            </a:r>
            <a:r>
              <a:rPr lang="zh-CN" altLang="en-US" dirty="0" smtClean="0"/>
              <a:t>应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zh-CN" altLang="en-US" dirty="0"/>
              <a:t>实际需求选择合适的</a:t>
            </a:r>
            <a:r>
              <a:rPr lang="en-US" altLang="zh-CN" dirty="0"/>
              <a:t>ID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避免</a:t>
            </a:r>
            <a:r>
              <a:rPr lang="zh-CN" altLang="en-US" dirty="0"/>
              <a:t>与现有</a:t>
            </a:r>
            <a:r>
              <a:rPr lang="en-US" altLang="zh-CN" dirty="0"/>
              <a:t>VLAN</a:t>
            </a:r>
            <a:r>
              <a:rPr lang="zh-CN" altLang="en-US" dirty="0"/>
              <a:t>冲突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26677" y="3679761"/>
            <a:ext cx="24785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某些</a:t>
            </a:r>
            <a:r>
              <a:rPr lang="en-US" altLang="zh-CN" dirty="0"/>
              <a:t>ID</a:t>
            </a:r>
            <a:r>
              <a:rPr lang="zh-CN" altLang="en-US" dirty="0"/>
              <a:t>可能被系统保留</a:t>
            </a:r>
            <a:r>
              <a:rPr lang="zh-CN" altLang="en-US" dirty="0" smtClean="0"/>
              <a:t>用于</a:t>
            </a:r>
            <a:endParaRPr lang="en-US" altLang="zh-CN" dirty="0" smtClean="0"/>
          </a:p>
          <a:p>
            <a:r>
              <a:rPr lang="zh-CN" altLang="en-US" dirty="0" smtClean="0"/>
              <a:t>特殊用途</a:t>
            </a:r>
            <a:r>
              <a:rPr lang="zh-CN" altLang="en-US" dirty="0"/>
              <a:t>，如</a:t>
            </a:r>
            <a:r>
              <a:rPr lang="en-US" altLang="zh-CN" dirty="0"/>
              <a:t>1002-1005</a:t>
            </a:r>
            <a:r>
              <a:rPr lang="zh-CN" altLang="en-US" dirty="0"/>
              <a:t>在</a:t>
            </a:r>
            <a:r>
              <a:rPr lang="en-US" altLang="zh-CN" dirty="0" smtClean="0"/>
              <a:t>C</a:t>
            </a:r>
          </a:p>
          <a:p>
            <a:r>
              <a:rPr lang="en-US" altLang="zh-CN" dirty="0" err="1" smtClean="0"/>
              <a:t>isco</a:t>
            </a:r>
            <a:r>
              <a:rPr lang="zh-CN" altLang="en-US" dirty="0"/>
              <a:t>设备中用于</a:t>
            </a:r>
            <a:r>
              <a:rPr lang="en-US" altLang="zh-CN" dirty="0"/>
              <a:t>FDDI</a:t>
            </a:r>
            <a:r>
              <a:rPr lang="zh-CN" altLang="en-US" dirty="0"/>
              <a:t>和</a:t>
            </a:r>
            <a:r>
              <a:rPr lang="en-US" altLang="zh-CN" dirty="0"/>
              <a:t>Token </a:t>
            </a:r>
            <a:endParaRPr lang="en-US" altLang="zh-CN" dirty="0" smtClean="0"/>
          </a:p>
          <a:p>
            <a:r>
              <a:rPr lang="en-US" altLang="zh-CN" dirty="0" smtClean="0"/>
              <a:t>Ring</a:t>
            </a:r>
            <a:r>
              <a:rPr lang="zh-CN" altLang="en-US" dirty="0"/>
              <a:t>。用户应查阅设备文档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避免</a:t>
            </a:r>
            <a:r>
              <a:rPr lang="zh-CN" altLang="en-US" dirty="0"/>
              <a:t>使用这些保留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64469" y="3679760"/>
            <a:ext cx="24945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在同一网络中，每个</a:t>
            </a:r>
            <a:r>
              <a:rPr lang="en-US" altLang="zh-CN" dirty="0"/>
              <a:t>VLAN </a:t>
            </a:r>
            <a:r>
              <a:rPr lang="en-US" altLang="zh-CN" dirty="0" smtClean="0"/>
              <a:t>I</a:t>
            </a:r>
          </a:p>
          <a:p>
            <a:r>
              <a:rPr lang="en-US" altLang="zh-CN" dirty="0" smtClean="0"/>
              <a:t>D</a:t>
            </a:r>
            <a:r>
              <a:rPr lang="zh-CN" altLang="en-US" dirty="0"/>
              <a:t>必须唯一，以确保</a:t>
            </a:r>
            <a:r>
              <a:rPr lang="zh-CN" altLang="en-US" dirty="0" smtClean="0"/>
              <a:t>数据包</a:t>
            </a:r>
            <a:endParaRPr lang="en-US" altLang="zh-CN" dirty="0" smtClean="0"/>
          </a:p>
          <a:p>
            <a:r>
              <a:rPr lang="zh-CN" altLang="en-US" dirty="0" smtClean="0"/>
              <a:t>能够</a:t>
            </a:r>
            <a:r>
              <a:rPr lang="zh-CN" altLang="en-US" dirty="0"/>
              <a:t>正确路由和转发。</a:t>
            </a:r>
            <a:r>
              <a:rPr lang="zh-CN" altLang="en-US" dirty="0" smtClean="0"/>
              <a:t>重</a:t>
            </a:r>
            <a:endParaRPr lang="en-US" altLang="zh-CN" dirty="0" smtClean="0"/>
          </a:p>
          <a:p>
            <a:r>
              <a:rPr lang="zh-CN" altLang="en-US" dirty="0" smtClean="0"/>
              <a:t>复</a:t>
            </a:r>
            <a:r>
              <a:rPr lang="zh-CN" altLang="en-US" dirty="0"/>
              <a:t>的</a:t>
            </a:r>
            <a:r>
              <a:rPr lang="en-US" altLang="zh-CN" dirty="0"/>
              <a:t>ID</a:t>
            </a:r>
            <a:r>
              <a:rPr lang="zh-CN" altLang="en-US" dirty="0"/>
              <a:t>会导致网络通信混乱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甚至</a:t>
            </a:r>
            <a:r>
              <a:rPr lang="zh-CN" altLang="en-US" dirty="0"/>
              <a:t>引发故障。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8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0" y="1416817"/>
            <a:ext cx="6712299" cy="4059534"/>
          </a:xfrm>
          <a:prstGeom prst="rect">
            <a:avLst/>
          </a:prstGeom>
        </p:spPr>
      </p:pic>
      <p:pic>
        <p:nvPicPr>
          <p:cNvPr id="8" name="图片 7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15837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5" y="2669921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04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575517" y="3365250"/>
            <a:ext cx="3886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+mn-ea"/>
              </a:rPr>
              <a:t>VLAN</a:t>
            </a:r>
            <a:r>
              <a:rPr lang="zh-CN" altLang="en-US" sz="4000" dirty="0">
                <a:latin typeface="+mn-ea"/>
              </a:rPr>
              <a:t>的高级</a:t>
            </a:r>
            <a:r>
              <a:rPr lang="zh-CN" altLang="en-US" sz="4000" dirty="0" smtClean="0">
                <a:latin typeface="+mn-ea"/>
              </a:rPr>
              <a:t>配置</a:t>
            </a:r>
            <a:endParaRPr lang="zh-CN" altLang="en-US" sz="4000" dirty="0">
              <a:latin typeface="+mn-ea"/>
            </a:endParaRPr>
          </a:p>
        </p:txBody>
      </p:sp>
      <p:pic>
        <p:nvPicPr>
          <p:cNvPr id="7" name="图片 6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7" y="1203051"/>
            <a:ext cx="3008284" cy="50231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759" y="136635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VLANIF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接口的创建与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配置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9231" y="1366345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VLANIF</a:t>
            </a:r>
            <a:r>
              <a:rPr lang="zh-CN" altLang="en-US" sz="2000" b="1" dirty="0"/>
              <a:t>接口</a:t>
            </a:r>
            <a:r>
              <a:rPr lang="zh-CN" altLang="en-US" sz="2000" b="1" dirty="0" smtClean="0"/>
              <a:t>创建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3419231" y="3142593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IP</a:t>
            </a:r>
            <a:r>
              <a:rPr lang="zh-CN" altLang="en-US" sz="2000" b="1" dirty="0"/>
              <a:t>地址</a:t>
            </a:r>
            <a:r>
              <a:rPr lang="zh-CN" altLang="en-US" sz="2000" b="1" dirty="0" smtClean="0"/>
              <a:t>配置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419231" y="491884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路由协议</a:t>
            </a:r>
            <a:r>
              <a:rPr lang="zh-CN" altLang="en-US" sz="2000" b="1" dirty="0" smtClean="0"/>
              <a:t>配置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419231" y="1766455"/>
            <a:ext cx="53767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在交换机或路由器上，通过命令行或图形界面创建</a:t>
            </a:r>
            <a:r>
              <a:rPr lang="en-US" altLang="zh-CN" dirty="0"/>
              <a:t>VLANIF</a:t>
            </a:r>
            <a:r>
              <a:rPr lang="zh-CN" altLang="en-US" dirty="0"/>
              <a:t>接口时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需</a:t>
            </a:r>
            <a:r>
              <a:rPr lang="zh-CN" altLang="en-US" dirty="0"/>
              <a:t>指定</a:t>
            </a:r>
            <a:r>
              <a:rPr lang="en-US" altLang="zh-CN" dirty="0"/>
              <a:t>VLAN ID</a:t>
            </a:r>
            <a:r>
              <a:rPr lang="zh-CN" altLang="en-US" dirty="0"/>
              <a:t>，并确保该</a:t>
            </a:r>
            <a:r>
              <a:rPr lang="en-US" altLang="zh-CN" dirty="0"/>
              <a:t>ID</a:t>
            </a:r>
            <a:r>
              <a:rPr lang="zh-CN" altLang="en-US" dirty="0"/>
              <a:t>在设备范围内唯一。</a:t>
            </a:r>
            <a:r>
              <a:rPr lang="en-US" altLang="zh-CN" dirty="0"/>
              <a:t>VLANIF</a:t>
            </a:r>
            <a:r>
              <a:rPr lang="zh-CN" altLang="en-US" dirty="0"/>
              <a:t>接口的</a:t>
            </a:r>
            <a:r>
              <a:rPr lang="zh-CN" altLang="en-US" dirty="0" smtClean="0"/>
              <a:t>创</a:t>
            </a:r>
            <a:endParaRPr lang="en-US" altLang="zh-CN" dirty="0" smtClean="0"/>
          </a:p>
          <a:p>
            <a:r>
              <a:rPr lang="zh-CN" altLang="en-US" dirty="0" smtClean="0"/>
              <a:t>建</a:t>
            </a:r>
            <a:r>
              <a:rPr lang="zh-CN" altLang="en-US" dirty="0"/>
              <a:t>是实现</a:t>
            </a:r>
            <a:r>
              <a:rPr lang="en-US" altLang="zh-CN" dirty="0"/>
              <a:t>VLAN</a:t>
            </a:r>
            <a:r>
              <a:rPr lang="zh-CN" altLang="en-US" dirty="0"/>
              <a:t>间通信的基础。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419231" y="354270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</a:t>
            </a:r>
            <a:r>
              <a:rPr lang="en-US" altLang="zh-CN" dirty="0"/>
              <a:t>VLANIF</a:t>
            </a:r>
            <a:r>
              <a:rPr lang="zh-CN" altLang="en-US" dirty="0"/>
              <a:t>接口分配</a:t>
            </a:r>
            <a:r>
              <a:rPr lang="en-US" altLang="zh-CN" dirty="0"/>
              <a:t>IP</a:t>
            </a:r>
            <a:r>
              <a:rPr lang="zh-CN" altLang="en-US" dirty="0"/>
              <a:t>地址时，需根据网络规划选择合适的子网</a:t>
            </a:r>
            <a:r>
              <a:rPr lang="zh-CN" altLang="en-US" dirty="0" smtClean="0"/>
              <a:t>掩</a:t>
            </a:r>
            <a:endParaRPr lang="en-US" altLang="zh-CN" dirty="0" smtClean="0"/>
          </a:p>
          <a:p>
            <a:r>
              <a:rPr lang="zh-CN" altLang="en-US" dirty="0" smtClean="0"/>
              <a:t>码</a:t>
            </a:r>
            <a:r>
              <a:rPr lang="zh-CN" altLang="en-US" dirty="0"/>
              <a:t>和网关地址。</a:t>
            </a:r>
            <a:r>
              <a:rPr lang="en-US" altLang="zh-CN" dirty="0"/>
              <a:t>IP</a:t>
            </a:r>
            <a:r>
              <a:rPr lang="zh-CN" altLang="en-US" dirty="0"/>
              <a:t>地址的配置是</a:t>
            </a:r>
            <a:r>
              <a:rPr lang="en-US" altLang="zh-CN" dirty="0"/>
              <a:t>VLANIF</a:t>
            </a:r>
            <a:r>
              <a:rPr lang="zh-CN" altLang="en-US" dirty="0"/>
              <a:t>接口与其他网络设备</a:t>
            </a:r>
            <a:r>
              <a:rPr lang="zh-CN" altLang="en-US" dirty="0" smtClean="0"/>
              <a:t>通信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前提。</a:t>
            </a: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19231" y="5318951"/>
            <a:ext cx="5250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VLANIF</a:t>
            </a:r>
            <a:r>
              <a:rPr lang="zh-CN" altLang="en-US" dirty="0"/>
              <a:t>接口上启用路由协议（如</a:t>
            </a:r>
            <a:r>
              <a:rPr lang="en-US" altLang="zh-CN" dirty="0"/>
              <a:t>OSPF</a:t>
            </a:r>
            <a:r>
              <a:rPr lang="zh-CN" altLang="en-US" dirty="0"/>
              <a:t>、</a:t>
            </a:r>
            <a:r>
              <a:rPr lang="en-US" altLang="zh-CN" dirty="0"/>
              <a:t>BGP</a:t>
            </a:r>
            <a:r>
              <a:rPr lang="zh-CN" altLang="en-US" dirty="0"/>
              <a:t>等）时，需配置</a:t>
            </a:r>
            <a:r>
              <a:rPr lang="zh-CN" altLang="en-US" dirty="0" smtClean="0"/>
              <a:t>相</a:t>
            </a:r>
            <a:endParaRPr lang="en-US" altLang="zh-CN" dirty="0" smtClean="0"/>
          </a:p>
          <a:p>
            <a:r>
              <a:rPr lang="zh-CN" altLang="en-US" dirty="0" smtClean="0"/>
              <a:t>应</a:t>
            </a:r>
            <a:r>
              <a:rPr lang="zh-CN" altLang="en-US" dirty="0"/>
              <a:t>的路由参数，以确保</a:t>
            </a:r>
            <a:r>
              <a:rPr lang="en-US" altLang="zh-CN" dirty="0"/>
              <a:t>VLAN</a:t>
            </a:r>
            <a:r>
              <a:rPr lang="zh-CN" altLang="en-US" dirty="0"/>
              <a:t>间的路由信息能够正确传递和更新。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2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272420" y="1149681"/>
            <a:ext cx="2508782" cy="20867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239716" y="2764221"/>
            <a:ext cx="2508782" cy="20867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76459" y="1156138"/>
            <a:ext cx="2508782" cy="20867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1227" y="147145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接口状态的开启与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关闭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8" y="4613314"/>
            <a:ext cx="2852429" cy="1560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478" y="976371"/>
            <a:ext cx="2852430" cy="15603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41" y="4613314"/>
            <a:ext cx="2899542" cy="15421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628" y="115613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接口状态</a:t>
            </a:r>
            <a:r>
              <a:rPr lang="zh-CN" altLang="en-US" sz="2000" b="1" dirty="0" smtClean="0"/>
              <a:t>管理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3617109" y="284274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接口状态</a:t>
            </a:r>
            <a:r>
              <a:rPr lang="zh-CN" altLang="en-US" sz="2000" b="1" dirty="0" smtClean="0"/>
              <a:t>监控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660228" y="115613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接口状态</a:t>
            </a:r>
            <a:r>
              <a:rPr lang="zh-CN" altLang="en-US" sz="2000" b="1" dirty="0" smtClean="0"/>
              <a:t>日志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76459" y="1642413"/>
            <a:ext cx="26452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通过命令行或图形界面，</a:t>
            </a:r>
            <a:r>
              <a:rPr lang="zh-CN" altLang="en-US" dirty="0" smtClean="0"/>
              <a:t>可以</a:t>
            </a:r>
            <a:endParaRPr lang="en-US" altLang="zh-CN" dirty="0" smtClean="0"/>
          </a:p>
          <a:p>
            <a:r>
              <a:rPr lang="zh-CN" altLang="en-US" dirty="0" smtClean="0"/>
              <a:t>动态</a:t>
            </a:r>
            <a:r>
              <a:rPr lang="zh-CN" altLang="en-US" dirty="0"/>
              <a:t>开启或关闭</a:t>
            </a:r>
            <a:r>
              <a:rPr lang="en-US" altLang="zh-CN" dirty="0"/>
              <a:t>VLANIF</a:t>
            </a:r>
            <a:r>
              <a:rPr lang="zh-CN" altLang="en-US" dirty="0"/>
              <a:t>接口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状态</a:t>
            </a:r>
            <a:r>
              <a:rPr lang="zh-CN" altLang="en-US" dirty="0"/>
              <a:t>。开启接口状态后，</a:t>
            </a:r>
            <a:r>
              <a:rPr lang="en-US" altLang="zh-CN" dirty="0" smtClean="0"/>
              <a:t>VLAN</a:t>
            </a:r>
          </a:p>
          <a:p>
            <a:r>
              <a:rPr lang="en-US" altLang="zh-CN" dirty="0" smtClean="0"/>
              <a:t>IF</a:t>
            </a:r>
            <a:r>
              <a:rPr lang="zh-CN" altLang="en-US" dirty="0"/>
              <a:t>接口开始接收和发送数据包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关闭</a:t>
            </a:r>
            <a:r>
              <a:rPr lang="zh-CN" altLang="en-US" dirty="0"/>
              <a:t>接口状态则停止其网络</a:t>
            </a:r>
            <a:r>
              <a:rPr lang="zh-CN" altLang="en-US" dirty="0" smtClean="0"/>
              <a:t>功</a:t>
            </a:r>
            <a:endParaRPr lang="en-US" altLang="zh-CN" dirty="0" smtClean="0"/>
          </a:p>
          <a:p>
            <a:r>
              <a:rPr lang="zh-CN" altLang="en-US" dirty="0" smtClean="0"/>
              <a:t>能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267022" y="3263974"/>
            <a:ext cx="26035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使用网络监控工具（如</a:t>
            </a:r>
            <a:r>
              <a:rPr lang="en-US" altLang="zh-CN" dirty="0"/>
              <a:t>SNMP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en-US" altLang="zh-CN" dirty="0" err="1" smtClean="0"/>
              <a:t>NetFlow</a:t>
            </a:r>
            <a:r>
              <a:rPr lang="zh-CN" altLang="en-US" dirty="0"/>
              <a:t>等）实时监控</a:t>
            </a:r>
            <a:r>
              <a:rPr lang="en-US" altLang="zh-CN" dirty="0"/>
              <a:t>VLANIF</a:t>
            </a:r>
            <a:r>
              <a:rPr lang="zh-CN" altLang="en-US" dirty="0" smtClean="0"/>
              <a:t>接</a:t>
            </a:r>
            <a:endParaRPr lang="en-US" altLang="zh-CN" dirty="0" smtClean="0"/>
          </a:p>
          <a:p>
            <a:r>
              <a:rPr lang="zh-CN" altLang="en-US" dirty="0" smtClean="0"/>
              <a:t>口</a:t>
            </a:r>
            <a:r>
              <a:rPr lang="zh-CN" altLang="en-US" dirty="0"/>
              <a:t>的</a:t>
            </a:r>
            <a:r>
              <a:rPr lang="zh-CN" altLang="en-US" dirty="0" smtClean="0"/>
              <a:t>状态</a:t>
            </a:r>
            <a:r>
              <a:rPr lang="zh-CN" altLang="en-US" dirty="0"/>
              <a:t>，及时发现并处理</a:t>
            </a:r>
            <a:r>
              <a:rPr lang="zh-CN" altLang="en-US" dirty="0" smtClean="0"/>
              <a:t>接</a:t>
            </a:r>
            <a:endParaRPr lang="en-US" altLang="zh-CN" dirty="0" smtClean="0"/>
          </a:p>
          <a:p>
            <a:r>
              <a:rPr lang="zh-CN" altLang="en-US" dirty="0" smtClean="0"/>
              <a:t>口</a:t>
            </a:r>
            <a:r>
              <a:rPr lang="zh-CN" altLang="en-US" dirty="0"/>
              <a:t>故障，</a:t>
            </a:r>
            <a:r>
              <a:rPr lang="zh-CN" altLang="en-US" dirty="0" smtClean="0"/>
              <a:t>确保</a:t>
            </a:r>
            <a:r>
              <a:rPr lang="zh-CN" altLang="en-US" dirty="0"/>
              <a:t>网络稳定运行。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85186" y="1642413"/>
            <a:ext cx="2518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配置日志系统记录</a:t>
            </a:r>
            <a:r>
              <a:rPr lang="en-US" altLang="zh-CN" dirty="0"/>
              <a:t>VLANIF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状态变化，便于后续排查</a:t>
            </a:r>
            <a:r>
              <a:rPr lang="zh-CN" altLang="en-US" dirty="0" smtClean="0"/>
              <a:t>网</a:t>
            </a:r>
            <a:endParaRPr lang="en-US" altLang="zh-CN" dirty="0" smtClean="0"/>
          </a:p>
          <a:p>
            <a:r>
              <a:rPr lang="zh-CN" altLang="en-US" dirty="0" smtClean="0"/>
              <a:t>络</a:t>
            </a:r>
            <a:r>
              <a:rPr lang="zh-CN" altLang="en-US" dirty="0"/>
              <a:t>问题和进行性能分析。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90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0" y="1416817"/>
            <a:ext cx="6712299" cy="4059534"/>
          </a:xfrm>
          <a:prstGeom prst="rect">
            <a:avLst/>
          </a:prstGeom>
        </p:spPr>
      </p:pic>
      <p:pic>
        <p:nvPicPr>
          <p:cNvPr id="9" name="图片 8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30688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618272" y="268013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+mn-ea"/>
              </a:rPr>
              <a:t>PART 05</a:t>
            </a:r>
            <a:endParaRPr lang="zh-CN" altLang="en-US" sz="36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6696" y="332646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VLAN</a:t>
            </a:r>
            <a:r>
              <a:rPr lang="zh-CN" altLang="en-US" sz="3600" dirty="0">
                <a:latin typeface="+mn-ea"/>
              </a:rPr>
              <a:t>配置的常见问题与解决</a:t>
            </a:r>
            <a:r>
              <a:rPr lang="zh-CN" altLang="en-US" sz="3600" dirty="0" smtClean="0">
                <a:latin typeface="+mn-ea"/>
              </a:rPr>
              <a:t>方案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17170" y="102870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配置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SWA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与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SWB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VLAN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170" y="994410"/>
            <a:ext cx="552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使用命令行将</a:t>
            </a:r>
            <a:r>
              <a:rPr lang="en-US" altLang="zh-CN" sz="2000" b="1" dirty="0">
                <a:latin typeface="+mn-ea"/>
              </a:rPr>
              <a:t>SWA</a:t>
            </a:r>
            <a:r>
              <a:rPr lang="zh-CN" altLang="en-US" sz="2000" b="1" dirty="0">
                <a:latin typeface="+mn-ea"/>
              </a:rPr>
              <a:t>与</a:t>
            </a:r>
            <a:r>
              <a:rPr lang="en-US" altLang="zh-CN" sz="2000" b="1" dirty="0">
                <a:latin typeface="+mn-ea"/>
              </a:rPr>
              <a:t>SWB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en-US" altLang="zh-CN" sz="2000" b="1" dirty="0">
                <a:latin typeface="+mn-ea"/>
              </a:rPr>
              <a:t>E1/0/1</a:t>
            </a:r>
            <a:r>
              <a:rPr lang="zh-CN" altLang="en-US" sz="2000" b="1" dirty="0">
                <a:latin typeface="+mn-ea"/>
              </a:rPr>
              <a:t>添加到</a:t>
            </a:r>
            <a:r>
              <a:rPr lang="en-US" altLang="zh-CN" sz="2000" b="1" dirty="0">
                <a:latin typeface="+mn-ea"/>
              </a:rPr>
              <a:t>VLAN 2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276606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VLAN 2</a:t>
            </a:r>
            <a:r>
              <a:rPr lang="zh-CN" altLang="en-US" dirty="0">
                <a:latin typeface="+mn-ea"/>
              </a:rPr>
              <a:t>的创建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31870" y="276606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端口配置命令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06540" y="276606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验证配置结果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6960"/>
            <a:ext cx="428625" cy="41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107" y="2346960"/>
            <a:ext cx="438150" cy="409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539" y="2346960"/>
            <a:ext cx="438150" cy="419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7200" y="3123605"/>
            <a:ext cx="2300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SWA</a:t>
            </a:r>
            <a:r>
              <a:rPr lang="zh-CN" altLang="en-US" dirty="0"/>
              <a:t>和</a:t>
            </a:r>
            <a:r>
              <a:rPr lang="en-US" altLang="zh-CN" dirty="0"/>
              <a:t>SWB</a:t>
            </a:r>
            <a:r>
              <a:rPr lang="zh-CN" altLang="en-US" dirty="0"/>
              <a:t>上创建</a:t>
            </a:r>
            <a:r>
              <a:rPr lang="en-US" altLang="zh-CN" dirty="0" smtClean="0"/>
              <a:t>VLAN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，并将其分配给指定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r>
              <a:rPr lang="zh-CN" altLang="en-US" dirty="0" smtClean="0"/>
              <a:t>口</a:t>
            </a:r>
            <a:r>
              <a:rPr lang="en-US" altLang="zh-CN" dirty="0"/>
              <a:t>E1/0/1</a:t>
            </a:r>
            <a:r>
              <a:rPr lang="zh-CN" altLang="en-US" dirty="0"/>
              <a:t>以实现网络分段。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27107" y="3175635"/>
            <a:ext cx="24699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`</a:t>
            </a:r>
            <a:r>
              <a:rPr lang="en-US" altLang="zh-CN" dirty="0" err="1"/>
              <a:t>vlan</a:t>
            </a:r>
            <a:r>
              <a:rPr lang="en-US" altLang="zh-CN" dirty="0"/>
              <a:t> batch 2`</a:t>
            </a:r>
            <a:r>
              <a:rPr lang="zh-CN" altLang="en-US" dirty="0"/>
              <a:t>创建</a:t>
            </a:r>
            <a:r>
              <a:rPr lang="en-US" altLang="zh-CN" dirty="0"/>
              <a:t>VLAN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/>
              <a:t>`port access </a:t>
            </a:r>
            <a:r>
              <a:rPr lang="en-US" altLang="zh-CN" dirty="0" err="1"/>
              <a:t>vlan</a:t>
            </a:r>
            <a:r>
              <a:rPr lang="en-US" altLang="zh-CN" dirty="0"/>
              <a:t> 2`</a:t>
            </a:r>
            <a:r>
              <a:rPr lang="zh-CN" altLang="en-US" dirty="0"/>
              <a:t>将</a:t>
            </a:r>
            <a:r>
              <a:rPr lang="en-US" altLang="zh-CN" dirty="0" smtClean="0"/>
              <a:t>E1</a:t>
            </a:r>
          </a:p>
          <a:p>
            <a:r>
              <a:rPr lang="en-US" altLang="zh-CN" dirty="0" smtClean="0"/>
              <a:t>/</a:t>
            </a:r>
            <a:r>
              <a:rPr lang="en-US" altLang="zh-CN" dirty="0"/>
              <a:t>0/1</a:t>
            </a:r>
            <a:r>
              <a:rPr lang="zh-CN" altLang="en-US" dirty="0"/>
              <a:t>端口加入</a:t>
            </a:r>
            <a:r>
              <a:rPr lang="en-US" altLang="zh-CN" dirty="0"/>
              <a:t>VLAN 2</a:t>
            </a:r>
            <a:r>
              <a:rPr lang="zh-CN" altLang="en-US" dirty="0"/>
              <a:t>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06539" y="3123605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检查交换机的</a:t>
            </a:r>
            <a:r>
              <a:rPr lang="en-US" altLang="zh-CN" dirty="0"/>
              <a:t>VLAN</a:t>
            </a:r>
            <a:r>
              <a:rPr lang="zh-CN" altLang="en-US" dirty="0"/>
              <a:t>配置</a:t>
            </a:r>
            <a:r>
              <a:rPr lang="zh-CN" altLang="en-US" dirty="0" smtClean="0"/>
              <a:t>是否</a:t>
            </a:r>
            <a:endParaRPr lang="en-US" altLang="zh-CN" dirty="0" smtClean="0"/>
          </a:p>
          <a:p>
            <a:r>
              <a:rPr lang="zh-CN" altLang="en-US" dirty="0" smtClean="0"/>
              <a:t>正确</a:t>
            </a:r>
            <a:r>
              <a:rPr lang="zh-CN" altLang="en-US" dirty="0"/>
              <a:t>，确保端口已成功</a:t>
            </a:r>
            <a:r>
              <a:rPr lang="zh-CN" altLang="en-US" dirty="0" smtClean="0"/>
              <a:t>加入</a:t>
            </a:r>
            <a:endParaRPr lang="en-US" altLang="zh-CN" dirty="0" smtClean="0"/>
          </a:p>
          <a:p>
            <a:r>
              <a:rPr lang="en-US" altLang="zh-CN" dirty="0" smtClean="0"/>
              <a:t>VLAN 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</a:p>
        </p:txBody>
      </p:sp>
      <p:pic>
        <p:nvPicPr>
          <p:cNvPr id="15" name="图片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42" y="3912037"/>
            <a:ext cx="6899225" cy="2346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90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25631" y="106877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PING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通性测试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02" y="866899"/>
            <a:ext cx="6707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测试</a:t>
            </a:r>
            <a:r>
              <a:rPr lang="en-US" altLang="zh-CN" sz="2000" b="1" dirty="0">
                <a:latin typeface="+mn-ea"/>
              </a:rPr>
              <a:t>PCA</a:t>
            </a:r>
            <a:r>
              <a:rPr lang="zh-CN" altLang="en-US" sz="2000" b="1" dirty="0">
                <a:latin typeface="+mn-ea"/>
              </a:rPr>
              <a:t>与</a:t>
            </a:r>
            <a:r>
              <a:rPr lang="en-US" altLang="zh-CN" sz="2000" b="1" dirty="0">
                <a:latin typeface="+mn-ea"/>
              </a:rPr>
              <a:t>PCB</a:t>
            </a:r>
            <a:r>
              <a:rPr lang="zh-CN" altLang="en-US" sz="2000" b="1" dirty="0">
                <a:latin typeface="+mn-ea"/>
              </a:rPr>
              <a:t>之间的网络连通性，判断其是否能正常通信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65" y="1974971"/>
            <a:ext cx="304800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65" y="3205586"/>
            <a:ext cx="323850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5" y="4532425"/>
            <a:ext cx="266700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5189" y="17903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初始测试结果</a:t>
            </a:r>
            <a:endParaRPr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1185189" y="316136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VLAN</a:t>
            </a:r>
            <a:r>
              <a:rPr lang="zh-CN" altLang="en-US" sz="1800" dirty="0"/>
              <a:t>配置检查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5189" y="4391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解决方案</a:t>
            </a:r>
            <a:endParaRPr lang="zh-CN" altLang="en-US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185189" y="219106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PCA</a:t>
            </a:r>
            <a:r>
              <a:rPr lang="zh-CN" altLang="en-US" dirty="0">
                <a:latin typeface="+mn-ea"/>
              </a:rPr>
              <a:t>与</a:t>
            </a:r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无法</a:t>
            </a:r>
            <a:r>
              <a:rPr lang="en-US" altLang="zh-CN" dirty="0">
                <a:latin typeface="+mn-ea"/>
              </a:rPr>
              <a:t>PING</a:t>
            </a:r>
            <a:r>
              <a:rPr lang="zh-CN" altLang="en-US" dirty="0">
                <a:latin typeface="+mn-ea"/>
              </a:rPr>
              <a:t>通，原因可能是它们未</a:t>
            </a:r>
            <a:r>
              <a:rPr lang="zh-CN" altLang="en-US" dirty="0" smtClean="0">
                <a:latin typeface="+mn-ea"/>
              </a:rPr>
              <a:t>连接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到</a:t>
            </a:r>
            <a:r>
              <a:rPr lang="zh-CN" altLang="en-US" dirty="0">
                <a:latin typeface="+mn-ea"/>
              </a:rPr>
              <a:t>相同的</a:t>
            </a:r>
            <a:r>
              <a:rPr lang="en-US" altLang="zh-CN" dirty="0">
                <a:latin typeface="+mn-ea"/>
              </a:rPr>
              <a:t>VLAN</a:t>
            </a:r>
            <a:r>
              <a:rPr lang="zh-CN" altLang="en-US" dirty="0">
                <a:latin typeface="+mn-ea"/>
              </a:rPr>
              <a:t>中。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85189" y="353353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检查</a:t>
            </a:r>
            <a:r>
              <a:rPr lang="en-US" altLang="zh-CN" dirty="0">
                <a:latin typeface="+mn-ea"/>
              </a:rPr>
              <a:t>PCA</a:t>
            </a:r>
            <a:r>
              <a:rPr lang="zh-CN" altLang="en-US" dirty="0">
                <a:latin typeface="+mn-ea"/>
              </a:rPr>
              <a:t>与</a:t>
            </a:r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是否属于同一个</a:t>
            </a:r>
            <a:r>
              <a:rPr lang="en-US" altLang="zh-CN" dirty="0">
                <a:latin typeface="+mn-ea"/>
              </a:rPr>
              <a:t>VLAN</a:t>
            </a:r>
            <a:r>
              <a:rPr lang="zh-CN" altLang="en-US" dirty="0">
                <a:latin typeface="+mn-ea"/>
              </a:rPr>
              <a:t>，如果</a:t>
            </a:r>
            <a:r>
              <a:rPr lang="zh-CN" altLang="en-US" dirty="0" smtClean="0">
                <a:latin typeface="+mn-ea"/>
              </a:rPr>
              <a:t>不在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同</a:t>
            </a:r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VLAN</a:t>
            </a:r>
            <a:r>
              <a:rPr lang="zh-CN" altLang="en-US" dirty="0">
                <a:latin typeface="+mn-ea"/>
              </a:rPr>
              <a:t>中，则需要调整配置。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85189" y="472210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PCA</a:t>
            </a:r>
            <a:r>
              <a:rPr lang="zh-CN" altLang="en-US" dirty="0">
                <a:latin typeface="+mn-ea"/>
              </a:rPr>
              <a:t>与</a:t>
            </a:r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连接到相同的</a:t>
            </a:r>
            <a:r>
              <a:rPr lang="en-US" altLang="zh-CN" dirty="0">
                <a:latin typeface="+mn-ea"/>
              </a:rPr>
              <a:t>VLAN</a:t>
            </a:r>
            <a:r>
              <a:rPr lang="zh-CN" altLang="en-US" dirty="0">
                <a:latin typeface="+mn-ea"/>
              </a:rPr>
              <a:t>，例如</a:t>
            </a:r>
            <a:r>
              <a:rPr lang="en-US" altLang="zh-CN" dirty="0">
                <a:latin typeface="+mn-ea"/>
              </a:rPr>
              <a:t>VLAN 2</a:t>
            </a:r>
            <a:r>
              <a:rPr lang="zh-CN" altLang="en-US" dirty="0" smtClean="0">
                <a:latin typeface="+mn-ea"/>
              </a:rPr>
              <a:t>，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然后</a:t>
            </a:r>
            <a:r>
              <a:rPr lang="zh-CN" altLang="en-US" dirty="0">
                <a:latin typeface="+mn-ea"/>
              </a:rPr>
              <a:t>重新测试</a:t>
            </a:r>
            <a:r>
              <a:rPr lang="en-US" altLang="zh-CN" dirty="0">
                <a:latin typeface="+mn-ea"/>
              </a:rPr>
              <a:t>PING</a:t>
            </a:r>
            <a:r>
              <a:rPr lang="zh-CN" altLang="en-US" dirty="0">
                <a:latin typeface="+mn-ea"/>
              </a:rPr>
              <a:t>通性。</a:t>
            </a:r>
          </a:p>
        </p:txBody>
      </p:sp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82" y="2791219"/>
            <a:ext cx="3947914" cy="1762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12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6633981" y="2140976"/>
            <a:ext cx="1844628" cy="2775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完成配置调整后，再次进行</a:t>
            </a:r>
            <a:r>
              <a:rPr lang="en-US" altLang="zh-CN" dirty="0"/>
              <a:t>PING</a:t>
            </a:r>
            <a:r>
              <a:rPr lang="zh-CN" altLang="en-US" dirty="0"/>
              <a:t>测试，验证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PCB</a:t>
            </a:r>
            <a:r>
              <a:rPr lang="zh-CN" altLang="en-US" dirty="0"/>
              <a:t>的连通性是否恢复正常。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4500111" y="2140975"/>
            <a:ext cx="1936153" cy="2775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完成配置调整后，再次进行</a:t>
            </a:r>
            <a:r>
              <a:rPr lang="en-US" altLang="zh-CN" dirty="0"/>
              <a:t>PING</a:t>
            </a:r>
            <a:r>
              <a:rPr lang="zh-CN" altLang="en-US" dirty="0"/>
              <a:t>测试，验证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PCB</a:t>
            </a:r>
            <a:r>
              <a:rPr lang="zh-CN" altLang="en-US" dirty="0"/>
              <a:t>的连通性是否恢复正常。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53396" y="2140976"/>
            <a:ext cx="1992368" cy="2775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完成配置调整后，再次进行</a:t>
            </a:r>
            <a:r>
              <a:rPr lang="en-US" altLang="zh-CN" dirty="0"/>
              <a:t>PING</a:t>
            </a:r>
            <a:r>
              <a:rPr lang="zh-CN" altLang="en-US" dirty="0"/>
              <a:t>测试，验证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PCB</a:t>
            </a:r>
            <a:r>
              <a:rPr lang="zh-CN" altLang="en-US" dirty="0"/>
              <a:t>的连通性是否恢复正常。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7506" y="11875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一致性问题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506" y="982980"/>
            <a:ext cx="761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确保</a:t>
            </a:r>
            <a:r>
              <a:rPr lang="en-US" altLang="zh-CN" sz="2000" b="1" dirty="0">
                <a:latin typeface="+mn-ea"/>
              </a:rPr>
              <a:t>PCA</a:t>
            </a:r>
            <a:r>
              <a:rPr lang="zh-CN" altLang="en-US" sz="2000" b="1" dirty="0">
                <a:latin typeface="+mn-ea"/>
              </a:rPr>
              <a:t>与</a:t>
            </a:r>
            <a:r>
              <a:rPr lang="en-US" altLang="zh-CN" sz="2000" b="1" dirty="0">
                <a:latin typeface="+mn-ea"/>
              </a:rPr>
              <a:t>PCB</a:t>
            </a:r>
            <a:r>
              <a:rPr lang="zh-CN" altLang="en-US" sz="2000" b="1" dirty="0">
                <a:latin typeface="+mn-ea"/>
              </a:rPr>
              <a:t>处于同一</a:t>
            </a:r>
            <a:r>
              <a:rPr lang="en-US" altLang="zh-CN" sz="2000" b="1" dirty="0">
                <a:latin typeface="+mn-ea"/>
              </a:rPr>
              <a:t>VLAN</a:t>
            </a:r>
            <a:r>
              <a:rPr lang="zh-CN" altLang="en-US" sz="2000" b="1" dirty="0">
                <a:latin typeface="+mn-ea"/>
              </a:rPr>
              <a:t>，避免因</a:t>
            </a:r>
            <a:r>
              <a:rPr lang="en-US" altLang="zh-CN" sz="2000" b="1" dirty="0">
                <a:latin typeface="+mn-ea"/>
              </a:rPr>
              <a:t>VLAN</a:t>
            </a:r>
            <a:r>
              <a:rPr lang="zh-CN" altLang="en-US" sz="2000" b="1" dirty="0">
                <a:latin typeface="+mn-ea"/>
              </a:rPr>
              <a:t>不一致导致的通信问题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09" y="2144910"/>
            <a:ext cx="1876425" cy="2771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2900" y="2145982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VLAN</a:t>
            </a:r>
            <a:r>
              <a:rPr lang="zh-CN" altLang="en-US" sz="1800" dirty="0"/>
              <a:t>冲突排查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20589" y="21409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调整端口配置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78570" y="21409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验证连通性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2083" y="2574722"/>
            <a:ext cx="18549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PCB</a:t>
            </a:r>
            <a:r>
              <a:rPr lang="zh-CN" altLang="en-US" dirty="0"/>
              <a:t>仍</a:t>
            </a:r>
            <a:r>
              <a:rPr lang="zh-CN" altLang="en-US" dirty="0" smtClean="0"/>
              <a:t>无法</a:t>
            </a:r>
            <a:endParaRPr lang="en-US" altLang="zh-CN" dirty="0" smtClean="0"/>
          </a:p>
          <a:p>
            <a:r>
              <a:rPr lang="en-US" altLang="zh-CN" dirty="0" smtClean="0"/>
              <a:t>PING</a:t>
            </a:r>
            <a:r>
              <a:rPr lang="zh-CN" altLang="en-US" dirty="0" smtClean="0"/>
              <a:t>通</a:t>
            </a:r>
            <a:r>
              <a:rPr lang="zh-CN" altLang="en-US" dirty="0"/>
              <a:t>，需进一步</a:t>
            </a:r>
            <a:r>
              <a:rPr lang="zh-CN" altLang="en-US" dirty="0" smtClean="0"/>
              <a:t>检</a:t>
            </a:r>
            <a:endParaRPr lang="en-US" altLang="zh-CN" dirty="0" smtClean="0"/>
          </a:p>
          <a:p>
            <a:r>
              <a:rPr lang="zh-CN" altLang="en-US" dirty="0" smtClean="0"/>
              <a:t>查</a:t>
            </a:r>
            <a:r>
              <a:rPr lang="zh-CN" altLang="en-US" dirty="0"/>
              <a:t>是否</a:t>
            </a:r>
            <a:r>
              <a:rPr lang="zh-CN" altLang="en-US" dirty="0" smtClean="0"/>
              <a:t>存在</a:t>
            </a:r>
            <a:r>
              <a:rPr lang="en-US" altLang="zh-CN" dirty="0"/>
              <a:t>VLAN ID</a:t>
            </a:r>
            <a:r>
              <a:rPr lang="zh-CN" altLang="en-US" dirty="0" smtClean="0"/>
              <a:t>冲</a:t>
            </a:r>
            <a:endParaRPr lang="en-US" altLang="zh-CN" dirty="0" smtClean="0"/>
          </a:p>
          <a:p>
            <a:r>
              <a:rPr lang="zh-CN" altLang="en-US" dirty="0" smtClean="0"/>
              <a:t>突</a:t>
            </a:r>
            <a:r>
              <a:rPr lang="zh-CN" altLang="en-US" dirty="0"/>
              <a:t>或其他</a:t>
            </a:r>
            <a:r>
              <a:rPr lang="zh-CN" altLang="en-US" dirty="0" smtClean="0"/>
              <a:t>配置错误</a:t>
            </a:r>
            <a:r>
              <a:rPr lang="zh-CN" altLang="en-US" dirty="0"/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05172" y="2581630"/>
            <a:ext cx="1800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确保所有相关端口</a:t>
            </a:r>
            <a:r>
              <a:rPr lang="zh-CN" altLang="en-US" dirty="0" smtClean="0"/>
              <a:t>均</a:t>
            </a:r>
            <a:endParaRPr lang="en-US" altLang="zh-CN" dirty="0" smtClean="0"/>
          </a:p>
          <a:p>
            <a:r>
              <a:rPr lang="zh-CN" altLang="en-US" dirty="0" smtClean="0"/>
              <a:t>正确</a:t>
            </a:r>
            <a:r>
              <a:rPr lang="zh-CN" altLang="en-US" dirty="0"/>
              <a:t>配置为</a:t>
            </a:r>
            <a:r>
              <a:rPr lang="en-US" altLang="zh-CN" dirty="0"/>
              <a:t>Access</a:t>
            </a:r>
            <a:r>
              <a:rPr lang="zh-CN" altLang="en-US" dirty="0" smtClean="0"/>
              <a:t>模</a:t>
            </a:r>
            <a:endParaRPr lang="en-US" altLang="zh-CN" dirty="0" smtClean="0"/>
          </a:p>
          <a:p>
            <a:r>
              <a:rPr lang="zh-CN" altLang="en-US" dirty="0" smtClean="0"/>
              <a:t>式，并</a:t>
            </a:r>
            <a:r>
              <a:rPr lang="zh-CN" altLang="en-US" dirty="0"/>
              <a:t>分配到</a:t>
            </a:r>
            <a:r>
              <a:rPr lang="zh-CN" altLang="en-US" dirty="0" smtClean="0"/>
              <a:t>正确的</a:t>
            </a:r>
            <a:endParaRPr lang="en-US" altLang="zh-CN" dirty="0" smtClean="0"/>
          </a:p>
          <a:p>
            <a:r>
              <a:rPr lang="en-US" altLang="zh-CN" dirty="0" smtClean="0"/>
              <a:t>VLAN</a:t>
            </a:r>
            <a:r>
              <a:rPr lang="zh-CN" altLang="en-US" dirty="0"/>
              <a:t>中。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59199" y="2576690"/>
            <a:ext cx="18421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完成配置调整后，</a:t>
            </a:r>
            <a:r>
              <a:rPr lang="zh-CN" altLang="en-US" dirty="0" smtClean="0"/>
              <a:t>再</a:t>
            </a:r>
            <a:endParaRPr lang="en-US" altLang="zh-CN" dirty="0" smtClean="0"/>
          </a:p>
          <a:p>
            <a:r>
              <a:rPr lang="zh-CN" altLang="en-US" dirty="0" smtClean="0"/>
              <a:t>次</a:t>
            </a:r>
            <a:r>
              <a:rPr lang="zh-CN" altLang="en-US" dirty="0"/>
              <a:t>进行</a:t>
            </a:r>
            <a:r>
              <a:rPr lang="en-US" altLang="zh-CN" dirty="0"/>
              <a:t>PING</a:t>
            </a:r>
            <a:r>
              <a:rPr lang="zh-CN" altLang="en-US" dirty="0"/>
              <a:t>测试，</a:t>
            </a:r>
            <a:r>
              <a:rPr lang="zh-CN" altLang="en-US" dirty="0" smtClean="0"/>
              <a:t>验</a:t>
            </a:r>
            <a:endParaRPr lang="en-US" altLang="zh-CN" dirty="0" smtClean="0"/>
          </a:p>
          <a:p>
            <a:r>
              <a:rPr lang="zh-CN" altLang="en-US" dirty="0" smtClean="0"/>
              <a:t>证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PCB</a:t>
            </a:r>
            <a:r>
              <a:rPr lang="zh-CN" altLang="en-US" dirty="0"/>
              <a:t>的</a:t>
            </a:r>
            <a:r>
              <a:rPr lang="zh-CN" altLang="en-US" dirty="0" smtClean="0"/>
              <a:t>连通性</a:t>
            </a:r>
            <a:endParaRPr lang="en-US" altLang="zh-CN" dirty="0" smtClean="0"/>
          </a:p>
          <a:p>
            <a:r>
              <a:rPr lang="zh-CN" altLang="en-US" dirty="0" smtClean="0"/>
              <a:t>是否</a:t>
            </a:r>
            <a:r>
              <a:rPr lang="zh-CN" altLang="en-US" dirty="0"/>
              <a:t>恢复正常。</a:t>
            </a:r>
          </a:p>
        </p:txBody>
      </p:sp>
    </p:spTree>
    <p:extLst>
      <p:ext uri="{BB962C8B-B14F-4D97-AF65-F5344CB8AC3E}">
        <p14:creationId xmlns:p14="http://schemas.microsoft.com/office/powerpoint/2010/main" val="319798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4" grpId="0" animBg="1"/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23987"/>
            <a:ext cx="1499870" cy="271589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30291" y="1028973"/>
            <a:ext cx="8595360" cy="51529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05483" y="1438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8252" y="2081935"/>
            <a:ext cx="64780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/>
              <a:t>VLAN</a:t>
            </a: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/>
              <a:t>VLAN</a:t>
            </a:r>
            <a:r>
              <a:rPr lang="zh-CN" altLang="en-US" sz="3200" dirty="0"/>
              <a:t>配置基础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/>
              <a:t>VLAN</a:t>
            </a:r>
            <a:r>
              <a:rPr lang="zh-CN" altLang="en-US" sz="3200" dirty="0"/>
              <a:t>的创建与管理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/>
              <a:t>VLAN</a:t>
            </a:r>
            <a:r>
              <a:rPr lang="zh-CN" altLang="en-US" sz="3200" dirty="0"/>
              <a:t>的高级配置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/>
              <a:t>VLAN</a:t>
            </a:r>
            <a:r>
              <a:rPr lang="zh-CN" altLang="en-US" sz="3200" dirty="0"/>
              <a:t>配置的常见问题与解决方案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/>
              <a:t>VLAN</a:t>
            </a:r>
            <a:r>
              <a:rPr lang="zh-CN" altLang="en-US" sz="3200" dirty="0"/>
              <a:t>配置的案例</a:t>
            </a:r>
            <a:r>
              <a:rPr lang="zh-CN" altLang="en-US" sz="3200" dirty="0" smtClean="0"/>
              <a:t>分析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5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257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当前配置问题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730" y="1028700"/>
            <a:ext cx="816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分析</a:t>
            </a:r>
            <a:r>
              <a:rPr lang="en-US" altLang="zh-CN" sz="2000" b="1" dirty="0">
                <a:latin typeface="+mn-ea"/>
              </a:rPr>
              <a:t>PCA</a:t>
            </a:r>
            <a:r>
              <a:rPr lang="zh-CN" altLang="en-US" sz="2000" b="1" dirty="0">
                <a:latin typeface="+mn-ea"/>
              </a:rPr>
              <a:t>与</a:t>
            </a:r>
            <a:r>
              <a:rPr lang="en-US" altLang="zh-CN" sz="2000" b="1" dirty="0">
                <a:latin typeface="+mn-ea"/>
              </a:rPr>
              <a:t>PCC</a:t>
            </a:r>
            <a:r>
              <a:rPr lang="zh-CN" altLang="en-US" sz="2000" b="1" dirty="0">
                <a:latin typeface="+mn-ea"/>
              </a:rPr>
              <a:t>无法</a:t>
            </a:r>
            <a:r>
              <a:rPr lang="en-US" altLang="zh-CN" sz="2000" b="1" dirty="0">
                <a:latin typeface="+mn-ea"/>
              </a:rPr>
              <a:t>PING</a:t>
            </a:r>
            <a:r>
              <a:rPr lang="zh-CN" altLang="en-US" sz="2000" b="1" dirty="0">
                <a:latin typeface="+mn-ea"/>
              </a:rPr>
              <a:t>通的原因，重点检查</a:t>
            </a:r>
            <a:r>
              <a:rPr lang="en-US" altLang="zh-CN" sz="2000" b="1" dirty="0">
                <a:latin typeface="+mn-ea"/>
              </a:rPr>
              <a:t>VLAN</a:t>
            </a:r>
            <a:r>
              <a:rPr lang="zh-CN" altLang="en-US" sz="2000" b="1" dirty="0">
                <a:latin typeface="+mn-ea"/>
              </a:rPr>
              <a:t>配置和</a:t>
            </a:r>
            <a:r>
              <a:rPr lang="en-US" altLang="zh-CN" sz="2000" b="1" dirty="0">
                <a:latin typeface="+mn-ea"/>
              </a:rPr>
              <a:t>Trunk</a:t>
            </a:r>
            <a:r>
              <a:rPr lang="zh-CN" altLang="en-US" sz="2000" b="1" dirty="0">
                <a:latin typeface="+mn-ea"/>
              </a:rPr>
              <a:t>端口设置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4" y="2068830"/>
            <a:ext cx="3228975" cy="3228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2932" y="2148839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+mn-ea"/>
              </a:rPr>
              <a:t>VLAN</a:t>
            </a:r>
            <a:r>
              <a:rPr lang="zh-CN" altLang="en-US" sz="1800" b="1" dirty="0">
                <a:latin typeface="+mn-ea"/>
              </a:rPr>
              <a:t>配置检查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2179" y="214883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对应接口配置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432932" y="40919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+mn-ea"/>
              </a:rPr>
              <a:t>Trunk</a:t>
            </a:r>
            <a:r>
              <a:rPr lang="zh-CN" altLang="en-US" sz="1800" b="1" dirty="0">
                <a:latin typeface="+mn-ea"/>
              </a:rPr>
              <a:t>端口配置</a:t>
            </a:r>
            <a:endParaRPr lang="zh-CN" altLang="en-US" sz="18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2932" y="2587080"/>
            <a:ext cx="2199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检查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PCC</a:t>
            </a:r>
            <a:r>
              <a:rPr lang="zh-CN" altLang="en-US" dirty="0"/>
              <a:t>是否连接</a:t>
            </a:r>
            <a:r>
              <a:rPr lang="zh-CN" altLang="en-US" dirty="0" smtClean="0"/>
              <a:t>到</a:t>
            </a:r>
            <a:endParaRPr lang="en-US" altLang="zh-CN" dirty="0" smtClean="0"/>
          </a:p>
          <a:p>
            <a:r>
              <a:rPr lang="zh-CN" altLang="en-US" dirty="0" smtClean="0"/>
              <a:t>相同</a:t>
            </a:r>
            <a:r>
              <a:rPr lang="zh-CN" altLang="en-US" dirty="0"/>
              <a:t>的</a:t>
            </a:r>
            <a:r>
              <a:rPr lang="en-US" altLang="zh-CN" dirty="0"/>
              <a:t>VLAN</a:t>
            </a:r>
            <a:r>
              <a:rPr lang="zh-CN" altLang="en-US" dirty="0"/>
              <a:t>，如果不在</a:t>
            </a:r>
            <a:r>
              <a:rPr lang="zh-CN" altLang="en-US" dirty="0" smtClean="0"/>
              <a:t>同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en-US" altLang="zh-CN" dirty="0"/>
              <a:t>VLAN</a:t>
            </a:r>
            <a:r>
              <a:rPr lang="zh-CN" altLang="en-US" dirty="0"/>
              <a:t>中，则需要调整</a:t>
            </a:r>
            <a:r>
              <a:rPr lang="zh-CN" altLang="en-US" dirty="0" smtClean="0"/>
              <a:t>配</a:t>
            </a:r>
            <a:endParaRPr lang="en-US" altLang="zh-CN" dirty="0" smtClean="0"/>
          </a:p>
          <a:p>
            <a:r>
              <a:rPr lang="zh-CN" altLang="en-US" dirty="0" smtClean="0"/>
              <a:t>置</a:t>
            </a:r>
            <a:r>
              <a:rPr lang="zh-CN" altLang="en-US" dirty="0"/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12179" y="2587080"/>
            <a:ext cx="25699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确保另一台交换机上的对</a:t>
            </a:r>
            <a:r>
              <a:rPr lang="zh-CN" altLang="en-US" dirty="0" smtClean="0"/>
              <a:t>应接</a:t>
            </a:r>
            <a:endParaRPr lang="en-US" altLang="zh-CN" dirty="0" smtClean="0"/>
          </a:p>
          <a:p>
            <a:r>
              <a:rPr lang="zh-CN" altLang="en-US" dirty="0" smtClean="0"/>
              <a:t>口</a:t>
            </a:r>
            <a:r>
              <a:rPr lang="zh-CN" altLang="en-US" dirty="0"/>
              <a:t>也配置为</a:t>
            </a:r>
            <a:r>
              <a:rPr lang="en-US" altLang="zh-CN" dirty="0"/>
              <a:t>Trunk</a:t>
            </a:r>
            <a:r>
              <a:rPr lang="zh-CN" altLang="en-US" dirty="0"/>
              <a:t>模式，保持</a:t>
            </a:r>
            <a:r>
              <a:rPr lang="zh-CN" altLang="en-US" dirty="0" smtClean="0"/>
              <a:t>两</a:t>
            </a:r>
            <a:endParaRPr lang="en-US" altLang="zh-CN" dirty="0" smtClean="0"/>
          </a:p>
          <a:p>
            <a:r>
              <a:rPr lang="zh-CN" altLang="en-US" dirty="0" smtClean="0"/>
              <a:t>端</a:t>
            </a:r>
            <a:r>
              <a:rPr lang="zh-CN" altLang="en-US" dirty="0"/>
              <a:t>配置的一致性。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2932" y="4501663"/>
            <a:ext cx="2443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确保</a:t>
            </a:r>
            <a:r>
              <a:rPr lang="en-US" altLang="zh-CN" dirty="0"/>
              <a:t>E1/0/24</a:t>
            </a:r>
            <a:r>
              <a:rPr lang="zh-CN" altLang="en-US" dirty="0"/>
              <a:t>端口配置为</a:t>
            </a:r>
            <a:r>
              <a:rPr lang="en-US" altLang="zh-CN" dirty="0" smtClean="0"/>
              <a:t>Trunk</a:t>
            </a:r>
          </a:p>
          <a:p>
            <a:r>
              <a:rPr lang="zh-CN" altLang="en-US" dirty="0" smtClean="0"/>
              <a:t>模式</a:t>
            </a:r>
            <a:r>
              <a:rPr lang="zh-CN" altLang="en-US" dirty="0"/>
              <a:t>，允许</a:t>
            </a:r>
            <a:r>
              <a:rPr lang="en-US" altLang="zh-CN" dirty="0"/>
              <a:t>VLAN</a:t>
            </a:r>
            <a:r>
              <a:rPr lang="zh-CN" altLang="en-US" dirty="0"/>
              <a:t>数据帧跨</a:t>
            </a:r>
            <a:r>
              <a:rPr lang="zh-CN" altLang="en-US" dirty="0" smtClean="0"/>
              <a:t>交</a:t>
            </a:r>
            <a:endParaRPr lang="en-US" altLang="zh-CN" dirty="0" smtClean="0"/>
          </a:p>
          <a:p>
            <a:r>
              <a:rPr lang="zh-CN" altLang="en-US" dirty="0" smtClean="0"/>
              <a:t>换</a:t>
            </a:r>
            <a:r>
              <a:rPr lang="zh-CN" altLang="en-US" dirty="0"/>
              <a:t>机传输。</a:t>
            </a:r>
          </a:p>
        </p:txBody>
      </p:sp>
    </p:spTree>
    <p:extLst>
      <p:ext uri="{BB962C8B-B14F-4D97-AF65-F5344CB8AC3E}">
        <p14:creationId xmlns:p14="http://schemas.microsoft.com/office/powerpoint/2010/main" val="270851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6580" y="1335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解决方案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6580" y="1150706"/>
            <a:ext cx="6016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调整</a:t>
            </a:r>
            <a:r>
              <a:rPr lang="en-US" altLang="zh-CN" sz="2000" b="1" dirty="0">
                <a:latin typeface="+mn-ea"/>
              </a:rPr>
              <a:t>E1/0/24</a:t>
            </a:r>
            <a:r>
              <a:rPr lang="zh-CN" altLang="en-US" sz="2000" b="1" dirty="0">
                <a:latin typeface="+mn-ea"/>
              </a:rPr>
              <a:t>端口配置，确保</a:t>
            </a:r>
            <a:r>
              <a:rPr lang="en-US" altLang="zh-CN" sz="2000" b="1" dirty="0">
                <a:latin typeface="+mn-ea"/>
              </a:rPr>
              <a:t>PCA</a:t>
            </a:r>
            <a:r>
              <a:rPr lang="zh-CN" altLang="en-US" sz="2000" b="1" dirty="0">
                <a:latin typeface="+mn-ea"/>
              </a:rPr>
              <a:t>与</a:t>
            </a:r>
            <a:r>
              <a:rPr lang="en-US" altLang="zh-CN" sz="2000" b="1" dirty="0">
                <a:latin typeface="+mn-ea"/>
              </a:rPr>
              <a:t>PCC</a:t>
            </a:r>
            <a:r>
              <a:rPr lang="zh-CN" altLang="en-US" sz="2000" b="1" dirty="0">
                <a:latin typeface="+mn-ea"/>
              </a:rPr>
              <a:t>能够正常通信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6" y="1830424"/>
            <a:ext cx="409575" cy="428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404" y="1830424"/>
            <a:ext cx="409575" cy="438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91" y="3486471"/>
            <a:ext cx="419100" cy="400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2123" y="1830424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配置</a:t>
            </a:r>
            <a:r>
              <a:rPr lang="en-US" altLang="zh-CN" sz="1800" dirty="0"/>
              <a:t>Trunk</a:t>
            </a:r>
            <a:r>
              <a:rPr lang="zh-CN" altLang="en-US" sz="1800" dirty="0"/>
              <a:t>端口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09690" y="18304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验证配置结果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2123" y="3457476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再次测试</a:t>
            </a:r>
            <a:r>
              <a:rPr lang="en-US" altLang="zh-CN" sz="1800" dirty="0"/>
              <a:t>PING</a:t>
            </a:r>
            <a:r>
              <a:rPr lang="zh-CN" altLang="en-US" sz="1800" dirty="0"/>
              <a:t>通性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2123" y="2259049"/>
            <a:ext cx="2622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`port link-type trunk</a:t>
            </a:r>
            <a:r>
              <a:rPr lang="zh-CN" altLang="en-US" dirty="0"/>
              <a:t>命令</a:t>
            </a:r>
            <a:r>
              <a:rPr lang="zh-CN" altLang="en-US" dirty="0" smtClean="0"/>
              <a:t>将</a:t>
            </a:r>
            <a:endParaRPr lang="en-US" altLang="zh-CN" dirty="0" smtClean="0"/>
          </a:p>
          <a:p>
            <a:r>
              <a:rPr lang="en-US" altLang="zh-CN" dirty="0" smtClean="0"/>
              <a:t>E1/0/24</a:t>
            </a:r>
            <a:r>
              <a:rPr lang="zh-CN" altLang="en-US" dirty="0"/>
              <a:t>配置为</a:t>
            </a:r>
            <a:r>
              <a:rPr lang="en-US" altLang="zh-CN" dirty="0"/>
              <a:t>Trunk</a:t>
            </a:r>
            <a:r>
              <a:rPr lang="zh-CN" altLang="en-US" dirty="0"/>
              <a:t>模式，并</a:t>
            </a:r>
            <a:r>
              <a:rPr lang="zh-CN" altLang="en-US" dirty="0" smtClean="0"/>
              <a:t>允</a:t>
            </a:r>
            <a:endParaRPr lang="en-US" altLang="zh-CN" dirty="0" smtClean="0"/>
          </a:p>
          <a:p>
            <a:r>
              <a:rPr lang="zh-CN" altLang="en-US" dirty="0" smtClean="0"/>
              <a:t>许</a:t>
            </a:r>
            <a:r>
              <a:rPr lang="zh-CN" altLang="en-US" dirty="0"/>
              <a:t>所需</a:t>
            </a:r>
            <a:r>
              <a:rPr lang="en-US" altLang="zh-CN" dirty="0"/>
              <a:t>VLAN</a:t>
            </a:r>
            <a:r>
              <a:rPr lang="zh-CN" altLang="en-US" dirty="0" smtClean="0"/>
              <a:t>通过。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05425" y="2268574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检查</a:t>
            </a:r>
            <a:r>
              <a:rPr lang="en-US" altLang="zh-CN" dirty="0"/>
              <a:t>Trunk</a:t>
            </a:r>
            <a:r>
              <a:rPr lang="zh-CN" altLang="en-US" dirty="0"/>
              <a:t>端口配置是否正确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确保</a:t>
            </a:r>
            <a:r>
              <a:rPr lang="en-US" altLang="zh-CN" dirty="0"/>
              <a:t>VLAN</a:t>
            </a:r>
            <a:r>
              <a:rPr lang="zh-CN" altLang="en-US" dirty="0"/>
              <a:t>数据帧能够</a:t>
            </a:r>
            <a:r>
              <a:rPr lang="zh-CN" altLang="en-US" dirty="0" smtClean="0"/>
              <a:t>顺利传输。</a:t>
            </a:r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872123" y="3826808"/>
            <a:ext cx="25699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完成</a:t>
            </a:r>
            <a:r>
              <a:rPr lang="en-US" altLang="zh-CN" dirty="0"/>
              <a:t>Trunk</a:t>
            </a:r>
            <a:r>
              <a:rPr lang="zh-CN" altLang="en-US" dirty="0"/>
              <a:t>端口配置后，重新</a:t>
            </a:r>
            <a:r>
              <a:rPr lang="zh-CN" altLang="en-US" dirty="0" smtClean="0"/>
              <a:t>测</a:t>
            </a:r>
            <a:endParaRPr lang="en-US" altLang="zh-CN" dirty="0" smtClean="0"/>
          </a:p>
          <a:p>
            <a:r>
              <a:rPr lang="zh-CN" altLang="en-US" dirty="0" smtClean="0"/>
              <a:t>试</a:t>
            </a:r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PCC</a:t>
            </a:r>
            <a:r>
              <a:rPr lang="zh-CN" altLang="en-US" dirty="0"/>
              <a:t>的连通性，确保</a:t>
            </a:r>
            <a:r>
              <a:rPr lang="zh-CN" altLang="en-US" dirty="0" smtClean="0"/>
              <a:t>通</a:t>
            </a:r>
            <a:endParaRPr lang="en-US" altLang="zh-CN" dirty="0" smtClean="0"/>
          </a:p>
          <a:p>
            <a:r>
              <a:rPr lang="zh-CN" altLang="en-US" dirty="0" smtClean="0"/>
              <a:t>信</a:t>
            </a:r>
            <a:r>
              <a:rPr lang="zh-CN" altLang="en-US" dirty="0"/>
              <a:t>正常。</a:t>
            </a:r>
          </a:p>
        </p:txBody>
      </p:sp>
      <p:pic>
        <p:nvPicPr>
          <p:cNvPr id="15" name="图片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53" y="2767036"/>
            <a:ext cx="3524036" cy="161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企业微信截图_173647198567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91" y="4458762"/>
            <a:ext cx="4948891" cy="179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37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67128" y="143838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规划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7128" y="976045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合理规划</a:t>
            </a:r>
            <a:r>
              <a:rPr lang="en-US" altLang="zh-CN" sz="1800" b="1" dirty="0"/>
              <a:t>VLAN</a:t>
            </a:r>
            <a:r>
              <a:rPr lang="zh-CN" altLang="en-US" sz="1800" b="1" dirty="0"/>
              <a:t>，确保网络分区清晰且易于管理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1849574"/>
            <a:ext cx="3258005" cy="4044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45277" y="1767479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VLAN ID</a:t>
            </a:r>
            <a:r>
              <a:rPr lang="zh-CN" altLang="en-US" sz="1600" b="1" dirty="0"/>
              <a:t>分配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45277" y="3180148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VLAN</a:t>
            </a:r>
            <a:r>
              <a:rPr lang="zh-CN" altLang="en-US" sz="1600" b="1" dirty="0"/>
              <a:t>命名规范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45277" y="4592817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VLAN</a:t>
            </a:r>
            <a:r>
              <a:rPr lang="zh-CN" altLang="en-US" sz="1600" b="1" dirty="0"/>
              <a:t>范围控制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45277" y="2111715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根据业务需求合理分配</a:t>
            </a:r>
            <a:r>
              <a:rPr lang="en-US" altLang="zh-CN" dirty="0"/>
              <a:t>VLANID</a:t>
            </a:r>
            <a:r>
              <a:rPr lang="zh-CN" altLang="en-US" dirty="0"/>
              <a:t>，避免</a:t>
            </a:r>
            <a:r>
              <a:rPr lang="en-US" altLang="zh-CN" dirty="0"/>
              <a:t>ID</a:t>
            </a:r>
            <a:r>
              <a:rPr lang="zh-CN" altLang="en-US" dirty="0"/>
              <a:t>冲突和</a:t>
            </a:r>
            <a:r>
              <a:rPr lang="zh-CN" altLang="en-US" dirty="0" smtClean="0"/>
              <a:t>资源浪费。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945277" y="3518702"/>
            <a:ext cx="4891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使用统一的命名规则为</a:t>
            </a:r>
            <a:r>
              <a:rPr lang="en-US" altLang="zh-CN" dirty="0"/>
              <a:t>VLAN</a:t>
            </a:r>
            <a:r>
              <a:rPr lang="zh-CN" altLang="en-US" dirty="0"/>
              <a:t>命名，便于后续管理和</a:t>
            </a:r>
            <a:r>
              <a:rPr lang="zh-CN" altLang="en-US" dirty="0" smtClean="0"/>
              <a:t>维护。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945276" y="4925689"/>
            <a:ext cx="4891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</a:t>
            </a:r>
            <a:r>
              <a:rPr lang="en-US" altLang="zh-CN" dirty="0"/>
              <a:t>VLAN</a:t>
            </a:r>
            <a:r>
              <a:rPr lang="zh-CN" altLang="en-US" dirty="0"/>
              <a:t>的要盖范围，避免不必要的广流是影响网络</a:t>
            </a:r>
            <a:r>
              <a:rPr lang="zh-CN" altLang="en-US" dirty="0" smtClean="0"/>
              <a:t>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8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15757" y="1438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网络连通性保障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5757" y="1027416"/>
            <a:ext cx="6907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确保</a:t>
            </a:r>
            <a:r>
              <a:rPr lang="en-US" altLang="zh-CN" sz="2000" b="1" dirty="0"/>
              <a:t>VLAN</a:t>
            </a:r>
            <a:r>
              <a:rPr lang="zh-CN" altLang="en-US" sz="2000" b="1" dirty="0"/>
              <a:t>配置不影响网络连通性，提供稳定可靠的通信环境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7" y="1962364"/>
            <a:ext cx="3298005" cy="4031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51" y="1962364"/>
            <a:ext cx="310259" cy="451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15" y="3369924"/>
            <a:ext cx="284471" cy="455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815" y="4781351"/>
            <a:ext cx="310259" cy="4653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87064" y="1953875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Trunk</a:t>
            </a:r>
            <a:r>
              <a:rPr lang="zh-CN" altLang="en-US" sz="1800" dirty="0"/>
              <a:t>端口配置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87064" y="33699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路由设备支持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87064" y="47859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故障排查机制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81093" y="2320354"/>
            <a:ext cx="4762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正确配置</a:t>
            </a:r>
            <a:r>
              <a:rPr lang="en-US" altLang="zh-CN" dirty="0"/>
              <a:t>Trunk</a:t>
            </a:r>
            <a:r>
              <a:rPr lang="zh-CN" altLang="en-US" dirty="0"/>
              <a:t>端口，确保</a:t>
            </a:r>
            <a:r>
              <a:rPr lang="en-US" altLang="zh-CN" dirty="0"/>
              <a:t>VLAN</a:t>
            </a:r>
            <a:r>
              <a:rPr lang="zh-CN" altLang="en-US" dirty="0"/>
              <a:t>数据帧能够跨交换机传输。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81093" y="3739256"/>
            <a:ext cx="4891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配置路由器或三层交换机，支持不同</a:t>
            </a:r>
            <a:r>
              <a:rPr lang="en-US" altLang="zh-CN" dirty="0"/>
              <a:t>VLAN</a:t>
            </a:r>
            <a:r>
              <a:rPr lang="zh-CN" altLang="en-US" dirty="0"/>
              <a:t>之间的通信</a:t>
            </a:r>
            <a:r>
              <a:rPr lang="zh-CN" altLang="en-US" dirty="0" smtClean="0"/>
              <a:t>需求。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381093" y="5155305"/>
            <a:ext cx="4711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建立完善的故障排查机制，快速定位并解决</a:t>
            </a:r>
            <a:r>
              <a:rPr lang="en-US" altLang="zh-CN" dirty="0"/>
              <a:t>VLAN</a:t>
            </a:r>
            <a:r>
              <a:rPr lang="zh-CN" altLang="en-US" dirty="0"/>
              <a:t>配置</a:t>
            </a:r>
            <a:r>
              <a:rPr lang="zh-CN" altLang="en-US" dirty="0" smtClean="0"/>
              <a:t>相关</a:t>
            </a:r>
            <a:endParaRPr lang="en-US" altLang="zh-CN" dirty="0" smtClean="0"/>
          </a:p>
          <a:p>
            <a:r>
              <a:rPr lang="zh-CN" altLang="en-US" dirty="0" smtClean="0"/>
              <a:t>问题。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2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0" y="1416817"/>
            <a:ext cx="6712299" cy="4059534"/>
          </a:xfrm>
          <a:prstGeom prst="rect">
            <a:avLst/>
          </a:prstGeom>
        </p:spPr>
      </p:pic>
      <p:pic>
        <p:nvPicPr>
          <p:cNvPr id="8" name="图片 7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12110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28504" y="259903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+mn-ea"/>
              </a:rPr>
              <a:t>PART 06</a:t>
            </a:r>
            <a:endParaRPr lang="zh-CN" altLang="en-US" sz="40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9037" y="3371036"/>
            <a:ext cx="4398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+mn-ea"/>
              </a:rPr>
              <a:t>VLAN</a:t>
            </a:r>
            <a:r>
              <a:rPr lang="zh-CN" altLang="en-US" sz="4000" dirty="0">
                <a:latin typeface="+mn-ea"/>
              </a:rPr>
              <a:t>配置案例</a:t>
            </a:r>
            <a:r>
              <a:rPr lang="zh-CN" altLang="en-US" sz="4000" dirty="0" smtClean="0">
                <a:latin typeface="+mn-ea"/>
              </a:rPr>
              <a:t>研究</a:t>
            </a:r>
            <a:endParaRPr lang="zh-CN" altLang="en-US" sz="4000" dirty="0">
              <a:latin typeface="+mn-ea"/>
            </a:endParaRPr>
          </a:p>
        </p:txBody>
      </p:sp>
      <p:pic>
        <p:nvPicPr>
          <p:cNvPr id="7" name="图片 6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52248" y="94593"/>
            <a:ext cx="4876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案例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一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：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校园网中的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配置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7" y="1442536"/>
            <a:ext cx="676275" cy="66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629" y="1442536"/>
            <a:ext cx="676275" cy="66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22" y="3774197"/>
            <a:ext cx="666750" cy="66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154" y="3781749"/>
            <a:ext cx="666750" cy="65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4372" y="1565008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学生与教职工</a:t>
            </a:r>
            <a:r>
              <a:rPr lang="zh-CN" altLang="en-US" sz="2000" b="1" dirty="0" smtClean="0"/>
              <a:t>分离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128904" y="1565008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教学区域与宿舍区域</a:t>
            </a:r>
            <a:r>
              <a:rPr lang="zh-CN" altLang="en-US" sz="2000" b="1" dirty="0" smtClean="0"/>
              <a:t>隔离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84372" y="3907517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多媒体教室专用</a:t>
            </a:r>
            <a:r>
              <a:rPr lang="en-US" altLang="zh-CN" sz="2000" b="1" dirty="0" smtClean="0">
                <a:latin typeface="+mn-ea"/>
              </a:rPr>
              <a:t>VLAN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28904" y="3907517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无线</a:t>
            </a:r>
            <a:r>
              <a:rPr lang="zh-CN" altLang="en-US" sz="2000" b="1" dirty="0" smtClean="0"/>
              <a:t>网络管理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6494" y="2144879"/>
            <a:ext cx="3813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在校园网中，</a:t>
            </a:r>
            <a:r>
              <a:rPr lang="en-US" altLang="zh-CN" dirty="0"/>
              <a:t>VLAN</a:t>
            </a:r>
            <a:r>
              <a:rPr lang="zh-CN" altLang="en-US" dirty="0"/>
              <a:t>通常用于将学生和教职工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流量分开，以确保教职工的网络资源不</a:t>
            </a:r>
            <a:r>
              <a:rPr lang="zh-CN" altLang="en-US" dirty="0" smtClean="0"/>
              <a:t>被</a:t>
            </a:r>
            <a:endParaRPr lang="en-US" altLang="zh-CN" dirty="0" smtClean="0"/>
          </a:p>
          <a:p>
            <a:r>
              <a:rPr lang="zh-CN" altLang="en-US" dirty="0" smtClean="0"/>
              <a:t>学生</a:t>
            </a:r>
            <a:r>
              <a:rPr lang="zh-CN" altLang="en-US" dirty="0"/>
              <a:t>占用，同时满足不同用户群体的需求。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462154" y="2157886"/>
            <a:ext cx="3993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VLAN</a:t>
            </a:r>
            <a:r>
              <a:rPr lang="zh-CN" altLang="en-US" dirty="0"/>
              <a:t>划分，可以将教学区域的网络与</a:t>
            </a:r>
            <a:r>
              <a:rPr lang="zh-CN" altLang="en-US" dirty="0" smtClean="0"/>
              <a:t>宿舍区</a:t>
            </a:r>
            <a:endParaRPr lang="en-US" altLang="zh-CN" dirty="0" smtClean="0"/>
          </a:p>
          <a:p>
            <a:r>
              <a:rPr lang="zh-CN" altLang="en-US" dirty="0" smtClean="0"/>
              <a:t>域</a:t>
            </a:r>
            <a:r>
              <a:rPr lang="zh-CN" altLang="en-US" dirty="0"/>
              <a:t>的网络分离，优化网络资源的分配，并</a:t>
            </a:r>
            <a:r>
              <a:rPr lang="zh-CN" altLang="en-US" dirty="0" smtClean="0"/>
              <a:t>确保教</a:t>
            </a:r>
            <a:endParaRPr lang="en-US" altLang="zh-CN" dirty="0" smtClean="0"/>
          </a:p>
          <a:p>
            <a:r>
              <a:rPr lang="zh-CN" altLang="en-US" dirty="0" smtClean="0"/>
              <a:t>学</a:t>
            </a:r>
            <a:r>
              <a:rPr lang="zh-CN" altLang="en-US" dirty="0"/>
              <a:t>活动的网络稳定性。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6494" y="4564742"/>
            <a:ext cx="3813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为多媒体教室配置专用</a:t>
            </a:r>
            <a:r>
              <a:rPr lang="en-US" altLang="zh-CN" dirty="0"/>
              <a:t>VLAN</a:t>
            </a:r>
            <a:r>
              <a:rPr lang="zh-CN" altLang="en-US" dirty="0"/>
              <a:t>，可以确保视频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音频</a:t>
            </a:r>
            <a:r>
              <a:rPr lang="zh-CN" altLang="en-US" dirty="0"/>
              <a:t>等大流量应用的顺畅运行，同时避免对</a:t>
            </a:r>
            <a:r>
              <a:rPr lang="zh-CN" altLang="en-US" dirty="0" smtClean="0"/>
              <a:t>其</a:t>
            </a:r>
            <a:endParaRPr lang="en-US" altLang="zh-CN" dirty="0" smtClean="0"/>
          </a:p>
          <a:p>
            <a:r>
              <a:rPr lang="zh-CN" altLang="en-US" dirty="0" smtClean="0"/>
              <a:t>他</a:t>
            </a:r>
            <a:r>
              <a:rPr lang="zh-CN" altLang="en-US" dirty="0"/>
              <a:t>区域的网络性能造成影响。</a:t>
            </a: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452629" y="4564742"/>
            <a:ext cx="3993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在校园网中，</a:t>
            </a:r>
            <a:r>
              <a:rPr lang="en-US" altLang="zh-CN" dirty="0"/>
              <a:t>VLAN</a:t>
            </a:r>
            <a:r>
              <a:rPr lang="zh-CN" altLang="en-US" dirty="0"/>
              <a:t>技术可以用于管理无线网络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接入</a:t>
            </a:r>
            <a:r>
              <a:rPr lang="zh-CN" altLang="en-US" dirty="0"/>
              <a:t>，例如为访客、学生和教职工分别配置</a:t>
            </a:r>
            <a:r>
              <a:rPr lang="zh-CN" altLang="en-US" dirty="0" smtClean="0"/>
              <a:t>不同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en-US" altLang="zh-CN" dirty="0"/>
              <a:t>VLAN</a:t>
            </a:r>
            <a:r>
              <a:rPr lang="zh-CN" altLang="en-US" dirty="0"/>
              <a:t>，以实现安全且灵活的网络访问控制。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4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10207" y="157655"/>
            <a:ext cx="5331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案例二：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数据中心中的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优化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4" y="2291256"/>
            <a:ext cx="2865999" cy="28402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1077" y="1679431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服务器</a:t>
            </a:r>
            <a:r>
              <a:rPr lang="zh-CN" altLang="en-US" sz="2000" b="1" dirty="0" smtClean="0"/>
              <a:t>隔离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826243" y="1679431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虚拟化环境</a:t>
            </a:r>
            <a:r>
              <a:rPr lang="zh-CN" altLang="en-US" sz="2000" b="1" dirty="0" smtClean="0"/>
              <a:t>支持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68743" y="3963117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负载均衡与高</a:t>
            </a:r>
            <a:r>
              <a:rPr lang="zh-CN" altLang="en-US" sz="2000" b="1" dirty="0" smtClean="0"/>
              <a:t>可用性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826243" y="3963117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安全策略</a:t>
            </a:r>
            <a:r>
              <a:rPr lang="zh-CN" altLang="en-US" sz="2000" b="1" dirty="0" smtClean="0"/>
              <a:t>实施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368743" y="2079541"/>
            <a:ext cx="255871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在数据中心中，</a:t>
            </a:r>
            <a:r>
              <a:rPr lang="en-US" altLang="zh-CN" dirty="0"/>
              <a:t>VLAN</a:t>
            </a:r>
            <a:r>
              <a:rPr lang="zh-CN" altLang="en-US" dirty="0"/>
              <a:t>通常</a:t>
            </a:r>
            <a:r>
              <a:rPr lang="zh-CN" altLang="en-US" dirty="0" smtClean="0"/>
              <a:t>用于</a:t>
            </a:r>
            <a:endParaRPr lang="en-US" altLang="zh-CN" dirty="0" smtClean="0"/>
          </a:p>
          <a:p>
            <a:r>
              <a:rPr lang="zh-CN" altLang="en-US" dirty="0" smtClean="0"/>
              <a:t>隔离</a:t>
            </a:r>
            <a:r>
              <a:rPr lang="zh-CN" altLang="en-US" dirty="0"/>
              <a:t>不同类型的服务器，</a:t>
            </a:r>
            <a:r>
              <a:rPr lang="zh-CN" altLang="en-US" dirty="0" smtClean="0"/>
              <a:t>例如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/>
              <a:t>Web</a:t>
            </a:r>
            <a:r>
              <a:rPr lang="zh-CN" altLang="en-US" dirty="0"/>
              <a:t>服务器、数据库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存储服务器划分到不同的</a:t>
            </a:r>
            <a:r>
              <a:rPr lang="en-US" altLang="zh-CN" dirty="0" smtClean="0"/>
              <a:t>VL</a:t>
            </a:r>
          </a:p>
          <a:p>
            <a:r>
              <a:rPr lang="en-US" altLang="zh-CN" dirty="0" smtClean="0"/>
              <a:t>AN</a:t>
            </a:r>
            <a:r>
              <a:rPr lang="zh-CN" altLang="en-US" dirty="0"/>
              <a:t>中，以提高安全性和管理</a:t>
            </a:r>
            <a:r>
              <a:rPr lang="zh-CN" altLang="en-US" dirty="0" smtClean="0"/>
              <a:t>效</a:t>
            </a:r>
            <a:endParaRPr lang="en-US" altLang="zh-CN" dirty="0" smtClean="0"/>
          </a:p>
          <a:p>
            <a:r>
              <a:rPr lang="zh-CN" altLang="en-US" dirty="0" smtClean="0"/>
              <a:t>率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859030" y="2090052"/>
            <a:ext cx="26340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VLAN</a:t>
            </a:r>
            <a:r>
              <a:rPr lang="zh-CN" altLang="en-US" dirty="0"/>
              <a:t>技术可以支持数据中心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虚拟</a:t>
            </a:r>
            <a:r>
              <a:rPr lang="zh-CN" altLang="en-US" dirty="0"/>
              <a:t>化环境，例如为虚拟机</a:t>
            </a:r>
            <a:r>
              <a:rPr lang="zh-CN" altLang="en-US" dirty="0" smtClean="0"/>
              <a:t>（</a:t>
            </a:r>
            <a:endParaRPr lang="en-US" altLang="zh-CN" dirty="0" smtClean="0"/>
          </a:p>
          <a:p>
            <a:r>
              <a:rPr lang="en-US" altLang="zh-CN" dirty="0" smtClean="0"/>
              <a:t>VM</a:t>
            </a:r>
            <a:r>
              <a:rPr lang="zh-CN" altLang="en-US" dirty="0"/>
              <a:t>）配置独立的</a:t>
            </a:r>
            <a:r>
              <a:rPr lang="en-US" altLang="zh-CN" dirty="0"/>
              <a:t>VLAN</a:t>
            </a:r>
            <a:r>
              <a:rPr lang="zh-CN" altLang="en-US" dirty="0"/>
              <a:t>，以</a:t>
            </a:r>
            <a:r>
              <a:rPr lang="zh-CN" altLang="en-US" dirty="0" smtClean="0"/>
              <a:t>确保</a:t>
            </a:r>
            <a:endParaRPr lang="en-US" altLang="zh-CN" dirty="0" smtClean="0"/>
          </a:p>
          <a:p>
            <a:r>
              <a:rPr lang="zh-CN" altLang="en-US" dirty="0" smtClean="0"/>
              <a:t>虚拟</a:t>
            </a:r>
            <a:r>
              <a:rPr lang="zh-CN" altLang="en-US" dirty="0"/>
              <a:t>网络流量的隔离和优化。</a:t>
            </a: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68819" y="4364020"/>
            <a:ext cx="25571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VLAN</a:t>
            </a:r>
            <a:r>
              <a:rPr lang="zh-CN" altLang="en-US" dirty="0"/>
              <a:t>配置，数据中心</a:t>
            </a:r>
            <a:r>
              <a:rPr lang="zh-CN" altLang="en-US" dirty="0" smtClean="0"/>
              <a:t>可以</a:t>
            </a:r>
            <a:endParaRPr lang="en-US" altLang="zh-CN" dirty="0" smtClean="0"/>
          </a:p>
          <a:p>
            <a:r>
              <a:rPr lang="zh-CN" altLang="en-US" dirty="0" smtClean="0"/>
              <a:t>实现</a:t>
            </a:r>
            <a:r>
              <a:rPr lang="zh-CN" altLang="en-US" dirty="0"/>
              <a:t>负载均衡和高可用性，</a:t>
            </a:r>
            <a:r>
              <a:rPr lang="zh-CN" altLang="en-US" dirty="0" smtClean="0"/>
              <a:t>例</a:t>
            </a:r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dirty="0"/>
              <a:t>将关键业务系统分布在多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en-US" altLang="zh-CN" dirty="0" smtClean="0"/>
              <a:t>VLAN</a:t>
            </a:r>
            <a:r>
              <a:rPr lang="zh-CN" altLang="en-US" dirty="0"/>
              <a:t>中，以确保在某个</a:t>
            </a:r>
            <a:r>
              <a:rPr lang="en-US" altLang="zh-CN" dirty="0" smtClean="0"/>
              <a:t>VLAN</a:t>
            </a:r>
          </a:p>
          <a:p>
            <a:r>
              <a:rPr lang="zh-CN" altLang="en-US" dirty="0" smtClean="0"/>
              <a:t>出现</a:t>
            </a:r>
            <a:r>
              <a:rPr lang="zh-CN" altLang="en-US" dirty="0"/>
              <a:t>故障时，其他</a:t>
            </a:r>
            <a:r>
              <a:rPr lang="en-US" altLang="zh-CN" dirty="0"/>
              <a:t>VLAN</a:t>
            </a:r>
            <a:r>
              <a:rPr lang="zh-CN" altLang="en-US" dirty="0"/>
              <a:t>可以</a:t>
            </a:r>
            <a:r>
              <a:rPr lang="zh-CN" altLang="en-US" dirty="0" smtClean="0"/>
              <a:t>继</a:t>
            </a:r>
            <a:endParaRPr lang="en-US" altLang="zh-CN" dirty="0" smtClean="0"/>
          </a:p>
          <a:p>
            <a:r>
              <a:rPr lang="zh-CN" altLang="en-US" dirty="0" smtClean="0"/>
              <a:t>续</a:t>
            </a:r>
            <a:r>
              <a:rPr lang="zh-CN" altLang="en-US" dirty="0"/>
              <a:t>提供服务。</a:t>
            </a: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55266" y="4363227"/>
            <a:ext cx="27366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在数据中心中，</a:t>
            </a:r>
            <a:r>
              <a:rPr lang="en-US" altLang="zh-CN" dirty="0"/>
              <a:t>VLAN</a:t>
            </a:r>
            <a:r>
              <a:rPr lang="zh-CN" altLang="en-US" dirty="0"/>
              <a:t>可以用于</a:t>
            </a:r>
            <a:r>
              <a:rPr lang="zh-CN" altLang="en-US" dirty="0" smtClean="0"/>
              <a:t>实</a:t>
            </a:r>
            <a:endParaRPr lang="en-US" altLang="zh-CN" dirty="0" smtClean="0"/>
          </a:p>
          <a:p>
            <a:r>
              <a:rPr lang="zh-CN" altLang="en-US" dirty="0" smtClean="0"/>
              <a:t>施</a:t>
            </a:r>
            <a:r>
              <a:rPr lang="zh-CN" altLang="en-US" dirty="0"/>
              <a:t>严格的安全策略，例如限制</a:t>
            </a:r>
            <a:r>
              <a:rPr lang="zh-CN" altLang="en-US" dirty="0" smtClean="0"/>
              <a:t>某</a:t>
            </a:r>
            <a:endParaRPr lang="en-US" altLang="zh-CN" dirty="0" smtClean="0"/>
          </a:p>
          <a:p>
            <a:r>
              <a:rPr lang="zh-CN" altLang="en-US" dirty="0" smtClean="0"/>
              <a:t>些</a:t>
            </a:r>
            <a:r>
              <a:rPr lang="en-US" altLang="zh-CN" dirty="0"/>
              <a:t>VLAN</a:t>
            </a:r>
            <a:r>
              <a:rPr lang="zh-CN" altLang="en-US" dirty="0"/>
              <a:t>只能访问特定的内部</a:t>
            </a:r>
            <a:r>
              <a:rPr lang="zh-CN" altLang="en-US" dirty="0" smtClean="0"/>
              <a:t>资源</a:t>
            </a:r>
            <a:endParaRPr lang="en-US" altLang="zh-CN" dirty="0" smtClean="0"/>
          </a:p>
          <a:p>
            <a:r>
              <a:rPr lang="zh-CN" altLang="en-US" dirty="0" smtClean="0"/>
              <a:t>或</a:t>
            </a:r>
            <a:r>
              <a:rPr lang="zh-CN" altLang="en-US" dirty="0"/>
              <a:t>外部网络，从而降低数据</a:t>
            </a:r>
            <a:r>
              <a:rPr lang="zh-CN" altLang="en-US" dirty="0" smtClean="0"/>
              <a:t>泄露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攻击的风险。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4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0" y="1416817"/>
            <a:ext cx="6712299" cy="4059534"/>
          </a:xfrm>
          <a:prstGeom prst="rect">
            <a:avLst/>
          </a:prstGeom>
        </p:spPr>
      </p:pic>
      <p:pic>
        <p:nvPicPr>
          <p:cNvPr id="7" name="图片 6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30688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85186" y="2527442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01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3344959" y="3235328"/>
            <a:ext cx="2347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VLAN</a:t>
            </a:r>
            <a:r>
              <a:rPr lang="zh-CN" altLang="en-US" sz="4000" dirty="0" smtClean="0"/>
              <a:t>概述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16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6382462" y="2596055"/>
            <a:ext cx="2112053" cy="2548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224655" y="2596055"/>
            <a:ext cx="2112053" cy="2548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4952" y="2596055"/>
            <a:ext cx="2112053" cy="2548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77402" y="143838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的定义与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5" y="1467329"/>
            <a:ext cx="742950" cy="86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347" y="1436080"/>
            <a:ext cx="828675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914" y="1436080"/>
            <a:ext cx="819150" cy="828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329" y="1767065"/>
            <a:ext cx="1731153" cy="1667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391" y="1734012"/>
            <a:ext cx="1731153" cy="1667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4959" y="273292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VLAN</a:t>
            </a:r>
            <a:r>
              <a:rPr lang="zh-CN" altLang="en-US" b="1" dirty="0"/>
              <a:t>的</a:t>
            </a:r>
            <a:r>
              <a:rPr lang="zh-CN" altLang="en-US" b="1" dirty="0" smtClean="0"/>
              <a:t>定义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714663" y="2732925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VLAN</a:t>
            </a:r>
            <a:r>
              <a:rPr lang="zh-CN" altLang="en-US" b="1" dirty="0"/>
              <a:t>的</a:t>
            </a:r>
            <a:r>
              <a:rPr lang="zh-CN" altLang="en-US" b="1" dirty="0" smtClean="0"/>
              <a:t>作用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82700" y="273292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VLAN</a:t>
            </a:r>
            <a:r>
              <a:rPr lang="zh-CN" altLang="en-US" b="1" dirty="0"/>
              <a:t>的</a:t>
            </a:r>
            <a:r>
              <a:rPr lang="zh-CN" altLang="en-US" b="1" dirty="0" smtClean="0"/>
              <a:t>重要性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24990" y="3118859"/>
            <a:ext cx="211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VLAN</a:t>
            </a:r>
            <a:r>
              <a:rPr lang="zh-CN" altLang="en-US" dirty="0"/>
              <a:t>（</a:t>
            </a:r>
            <a:r>
              <a:rPr lang="en-US" altLang="zh-CN" dirty="0"/>
              <a:t>Virtual Local </a:t>
            </a:r>
            <a:r>
              <a:rPr lang="en-US" altLang="zh-CN" dirty="0" smtClean="0"/>
              <a:t>Area</a:t>
            </a:r>
          </a:p>
          <a:p>
            <a:r>
              <a:rPr lang="en-US" altLang="zh-CN" dirty="0" smtClean="0"/>
              <a:t> Network</a:t>
            </a:r>
            <a:r>
              <a:rPr lang="zh-CN" altLang="en-US" dirty="0"/>
              <a:t>，虚拟局域网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是</a:t>
            </a:r>
            <a:r>
              <a:rPr lang="zh-CN" altLang="en-US" dirty="0"/>
              <a:t>一种逻辑上的子网</a:t>
            </a:r>
            <a:r>
              <a:rPr lang="zh-CN" altLang="en-US" dirty="0" smtClean="0"/>
              <a:t>划</a:t>
            </a:r>
            <a:endParaRPr lang="en-US" altLang="zh-CN" dirty="0" smtClean="0"/>
          </a:p>
          <a:p>
            <a:r>
              <a:rPr lang="zh-CN" altLang="en-US" dirty="0" smtClean="0"/>
              <a:t>分</a:t>
            </a:r>
            <a:r>
              <a:rPr lang="zh-CN" altLang="en-US" dirty="0"/>
              <a:t>技术，能够在同一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物理</a:t>
            </a:r>
            <a:r>
              <a:rPr lang="zh-CN" altLang="en-US" dirty="0"/>
              <a:t>交换机上创建多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虚拟</a:t>
            </a:r>
            <a:r>
              <a:rPr lang="zh-CN" altLang="en-US" dirty="0"/>
              <a:t>的局域网，实现</a:t>
            </a:r>
            <a:r>
              <a:rPr lang="zh-CN" altLang="en-US" dirty="0" smtClean="0"/>
              <a:t>网</a:t>
            </a:r>
            <a:endParaRPr lang="en-US" altLang="zh-CN" dirty="0" smtClean="0"/>
          </a:p>
          <a:p>
            <a:r>
              <a:rPr lang="zh-CN" altLang="en-US" dirty="0" smtClean="0"/>
              <a:t>络</a:t>
            </a:r>
            <a:r>
              <a:rPr lang="zh-CN" altLang="en-US" dirty="0"/>
              <a:t>资源的灵活管理和</a:t>
            </a:r>
            <a:r>
              <a:rPr lang="zh-CN" altLang="en-US" dirty="0" smtClean="0"/>
              <a:t>隔</a:t>
            </a:r>
            <a:endParaRPr lang="en-US" altLang="zh-CN" dirty="0" smtClean="0"/>
          </a:p>
          <a:p>
            <a:r>
              <a:rPr lang="zh-CN" altLang="en-US" dirty="0" smtClean="0"/>
              <a:t>离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232960" y="3134375"/>
            <a:ext cx="20954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VLAN</a:t>
            </a:r>
            <a:r>
              <a:rPr lang="zh-CN" altLang="en-US" dirty="0"/>
              <a:t>，可以有效</a:t>
            </a:r>
            <a:r>
              <a:rPr lang="zh-CN" altLang="en-US" dirty="0" smtClean="0"/>
              <a:t>隔</a:t>
            </a:r>
            <a:endParaRPr lang="en-US" altLang="zh-CN" dirty="0" smtClean="0"/>
          </a:p>
          <a:p>
            <a:r>
              <a:rPr lang="zh-CN" altLang="en-US" dirty="0" smtClean="0"/>
              <a:t>离</a:t>
            </a:r>
            <a:r>
              <a:rPr lang="zh-CN" altLang="en-US" dirty="0"/>
              <a:t>广播域，减少网络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广播风暴，提高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r>
              <a:rPr lang="zh-CN" altLang="en-US" dirty="0" smtClean="0"/>
              <a:t>性能</a:t>
            </a:r>
            <a:r>
              <a:rPr lang="zh-CN" altLang="en-US" dirty="0"/>
              <a:t>和安全性。同时，</a:t>
            </a:r>
            <a:r>
              <a:rPr lang="en-US" altLang="zh-CN" dirty="0" smtClean="0"/>
              <a:t>V</a:t>
            </a:r>
          </a:p>
          <a:p>
            <a:r>
              <a:rPr lang="en-US" altLang="zh-CN" dirty="0" smtClean="0"/>
              <a:t>LAN</a:t>
            </a:r>
            <a:r>
              <a:rPr lang="zh-CN" altLang="en-US" dirty="0"/>
              <a:t>还可以根据业务</a:t>
            </a:r>
            <a:r>
              <a:rPr lang="zh-CN" altLang="en-US" dirty="0" smtClean="0"/>
              <a:t>需求</a:t>
            </a:r>
            <a:endParaRPr lang="en-US" altLang="zh-CN" dirty="0" smtClean="0"/>
          </a:p>
          <a:p>
            <a:r>
              <a:rPr lang="zh-CN" altLang="en-US" dirty="0" smtClean="0"/>
              <a:t>灵活</a:t>
            </a:r>
            <a:r>
              <a:rPr lang="zh-CN" altLang="en-US" dirty="0"/>
              <a:t>划分网络，简化</a:t>
            </a:r>
            <a:r>
              <a:rPr lang="zh-CN" altLang="en-US" dirty="0" smtClean="0"/>
              <a:t>网</a:t>
            </a:r>
            <a:endParaRPr lang="en-US" altLang="zh-CN" dirty="0" smtClean="0"/>
          </a:p>
          <a:p>
            <a:r>
              <a:rPr lang="zh-CN" altLang="en-US" dirty="0" smtClean="0"/>
              <a:t>络</a:t>
            </a:r>
            <a:r>
              <a:rPr lang="zh-CN" altLang="en-US" dirty="0"/>
              <a:t>管理。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429237" y="3115647"/>
            <a:ext cx="20185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在现代网络中，</a:t>
            </a:r>
            <a:r>
              <a:rPr lang="en-US" altLang="zh-CN" dirty="0"/>
              <a:t>VLAN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r>
              <a:rPr lang="zh-CN" altLang="en-US" dirty="0" smtClean="0"/>
              <a:t>提高</a:t>
            </a:r>
            <a:r>
              <a:rPr lang="zh-CN" altLang="en-US" dirty="0"/>
              <a:t>网络效率和</a:t>
            </a:r>
            <a:r>
              <a:rPr lang="zh-CN" altLang="en-US" dirty="0" smtClean="0"/>
              <a:t>安全性</a:t>
            </a:r>
            <a:endParaRPr lang="en-US" altLang="zh-CN" dirty="0" smtClean="0"/>
          </a:p>
          <a:p>
            <a:r>
              <a:rPr lang="zh-CN" altLang="en-US" dirty="0" smtClean="0"/>
              <a:t>的关键</a:t>
            </a:r>
            <a:r>
              <a:rPr lang="zh-CN" altLang="en-US" dirty="0"/>
              <a:t>技术之一，</a:t>
            </a:r>
            <a:r>
              <a:rPr lang="zh-CN" altLang="en-US" dirty="0" smtClean="0"/>
              <a:t>尤其</a:t>
            </a:r>
            <a:endParaRPr lang="en-US" altLang="zh-CN" dirty="0" smtClean="0"/>
          </a:p>
          <a:p>
            <a:r>
              <a:rPr lang="zh-CN" altLang="en-US" dirty="0" smtClean="0"/>
              <a:t>适用于大型企业</a:t>
            </a:r>
            <a:r>
              <a:rPr lang="zh-CN" altLang="en-US" dirty="0"/>
              <a:t>和</a:t>
            </a:r>
            <a:r>
              <a:rPr lang="zh-CN" altLang="en-US" dirty="0" smtClean="0"/>
              <a:t>复杂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zh-CN" altLang="en-US" dirty="0"/>
              <a:t>环境。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19" y="1701607"/>
            <a:ext cx="4656081" cy="398964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56854" y="143838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的划分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原则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49" y="1701607"/>
            <a:ext cx="792183" cy="776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75" y="3271810"/>
            <a:ext cx="760294" cy="745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75" y="4810450"/>
            <a:ext cx="800775" cy="785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737" y="1701607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基于业务需求</a:t>
            </a:r>
            <a:r>
              <a:rPr lang="zh-CN" altLang="en-US" sz="1600" b="1" dirty="0" smtClean="0"/>
              <a:t>划分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1376737" y="3240487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基于安全需求</a:t>
            </a:r>
            <a:r>
              <a:rPr lang="zh-CN" altLang="en-US" sz="1600" b="1" dirty="0" smtClean="0"/>
              <a:t>划分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376736" y="4779367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基于地理位置</a:t>
            </a:r>
            <a:r>
              <a:rPr lang="zh-CN" altLang="en-US" sz="1600" b="1" dirty="0" smtClean="0"/>
              <a:t>划分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76736" y="2040161"/>
            <a:ext cx="3275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根据企业的业务部门和功能需求，将</a:t>
            </a:r>
            <a:r>
              <a:rPr lang="zh-CN" altLang="en-US" dirty="0" smtClean="0"/>
              <a:t>相</a:t>
            </a:r>
            <a:endParaRPr lang="en-US" altLang="zh-CN" dirty="0" smtClean="0"/>
          </a:p>
          <a:p>
            <a:r>
              <a:rPr lang="zh-CN" altLang="en-US" dirty="0" smtClean="0"/>
              <a:t>关</a:t>
            </a:r>
            <a:r>
              <a:rPr lang="zh-CN" altLang="en-US" dirty="0"/>
              <a:t>设备划分到同一个</a:t>
            </a:r>
            <a:r>
              <a:rPr lang="en-US" altLang="zh-CN" dirty="0"/>
              <a:t>VLAN</a:t>
            </a:r>
            <a:r>
              <a:rPr lang="zh-CN" altLang="en-US" dirty="0"/>
              <a:t>中，便于</a:t>
            </a:r>
            <a:r>
              <a:rPr lang="zh-CN" altLang="en-US" dirty="0" smtClean="0"/>
              <a:t>管理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资源共享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376736" y="3579041"/>
            <a:ext cx="32367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将不同安全级别的设备或用户划分到</a:t>
            </a:r>
            <a:r>
              <a:rPr lang="zh-CN" altLang="en-US" dirty="0" smtClean="0"/>
              <a:t>不</a:t>
            </a:r>
            <a:endParaRPr lang="en-US" altLang="zh-CN" dirty="0" smtClean="0"/>
          </a:p>
          <a:p>
            <a:r>
              <a:rPr lang="zh-CN" altLang="en-US" dirty="0" smtClean="0"/>
              <a:t>同</a:t>
            </a:r>
            <a:r>
              <a:rPr lang="zh-CN" altLang="en-US" dirty="0"/>
              <a:t>的</a:t>
            </a:r>
            <a:r>
              <a:rPr lang="en-US" altLang="zh-CN" dirty="0"/>
              <a:t>VLAN</a:t>
            </a:r>
            <a:r>
              <a:rPr lang="zh-CN" altLang="en-US" dirty="0"/>
              <a:t>中，通过访问控制策略限制</a:t>
            </a:r>
            <a:r>
              <a:rPr lang="en-US" altLang="zh-CN" dirty="0" smtClean="0"/>
              <a:t>V</a:t>
            </a:r>
          </a:p>
          <a:p>
            <a:r>
              <a:rPr lang="en-US" altLang="zh-CN" dirty="0" smtClean="0"/>
              <a:t>LAN</a:t>
            </a:r>
            <a:r>
              <a:rPr lang="zh-CN" altLang="en-US" dirty="0"/>
              <a:t>间的通信，提升网络安全性。</a:t>
            </a: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76736" y="5117921"/>
            <a:ext cx="3275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对于分布在不同物理位置的设备，</a:t>
            </a:r>
            <a:r>
              <a:rPr lang="zh-CN" altLang="en-US" dirty="0" smtClean="0"/>
              <a:t>可以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其划分到同一个</a:t>
            </a:r>
            <a:r>
              <a:rPr lang="en-US" altLang="zh-CN" dirty="0"/>
              <a:t>VLAN</a:t>
            </a:r>
            <a:r>
              <a:rPr lang="zh-CN" altLang="en-US" dirty="0"/>
              <a:t>中，实现逻辑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统一管理。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28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6579" y="133564"/>
            <a:ext cx="31678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的网络安全性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1" y="1148563"/>
            <a:ext cx="3009900" cy="441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23270" y="1278671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隔离广播</a:t>
            </a:r>
            <a:r>
              <a:rPr lang="zh-CN" altLang="en-US" sz="2000" b="1" dirty="0" smtClean="0"/>
              <a:t>域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3223269" y="3163340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访问控制</a:t>
            </a:r>
            <a:r>
              <a:rPr lang="zh-CN" altLang="en-US" sz="2000" b="1" dirty="0" smtClean="0"/>
              <a:t>策略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223269" y="4983386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网络分段</a:t>
            </a:r>
            <a:r>
              <a:rPr lang="zh-CN" altLang="en-US" sz="2000" b="1" dirty="0" smtClean="0"/>
              <a:t>管理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223269" y="1678781"/>
            <a:ext cx="56092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VLAN</a:t>
            </a:r>
            <a:r>
              <a:rPr lang="zh-CN" altLang="en-US" dirty="0"/>
              <a:t>通过隔离广播域，减少了广播风暴的发生，从而降低了网络拥</a:t>
            </a:r>
            <a:r>
              <a:rPr lang="zh-CN" altLang="en-US" dirty="0" smtClean="0"/>
              <a:t>堵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潜在的安全风险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不同</a:t>
            </a:r>
            <a:r>
              <a:rPr lang="en-US" altLang="zh-CN" dirty="0"/>
              <a:t>VLAN</a:t>
            </a:r>
            <a:r>
              <a:rPr lang="zh-CN" altLang="en-US" dirty="0"/>
              <a:t>之间的通信需要通过路由器或三层交换机进行控制，可以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r>
              <a:rPr lang="zh-CN" altLang="en-US" dirty="0" smtClean="0"/>
              <a:t>效</a:t>
            </a:r>
            <a:r>
              <a:rPr lang="zh-CN" altLang="en-US" dirty="0"/>
              <a:t>防止未经授权的访问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223269" y="3563450"/>
            <a:ext cx="5562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通过配置</a:t>
            </a:r>
            <a:r>
              <a:rPr lang="en-US" altLang="zh-CN" dirty="0"/>
              <a:t>VLAN</a:t>
            </a:r>
            <a:r>
              <a:rPr lang="zh-CN" altLang="en-US" dirty="0"/>
              <a:t>间的访问控制列表（</a:t>
            </a:r>
            <a:r>
              <a:rPr lang="en-US" altLang="zh-CN" dirty="0"/>
              <a:t>ACL</a:t>
            </a:r>
            <a:r>
              <a:rPr lang="zh-CN" altLang="en-US" dirty="0"/>
              <a:t>），可以精确控制不同</a:t>
            </a:r>
            <a:r>
              <a:rPr lang="en-US" altLang="zh-CN" dirty="0"/>
              <a:t>VLAN</a:t>
            </a:r>
            <a:r>
              <a:rPr lang="zh-CN" altLang="en-US" dirty="0" smtClean="0"/>
              <a:t>之</a:t>
            </a:r>
            <a:endParaRPr lang="en-US" altLang="zh-CN" dirty="0" smtClean="0"/>
          </a:p>
          <a:p>
            <a:r>
              <a:rPr lang="zh-CN" altLang="en-US" dirty="0" smtClean="0"/>
              <a:t>间</a:t>
            </a:r>
            <a:r>
              <a:rPr lang="zh-CN" altLang="en-US" dirty="0"/>
              <a:t>的通信权限，防止敏感数据的泄露。</a:t>
            </a:r>
          </a:p>
          <a:p>
            <a:r>
              <a:rPr lang="zh-CN" altLang="en-US" dirty="0"/>
              <a:t>结合防火墙和入侵检测系统，进一步增强</a:t>
            </a:r>
            <a:r>
              <a:rPr lang="en-US" altLang="zh-CN" dirty="0"/>
              <a:t>VLAN</a:t>
            </a:r>
            <a:r>
              <a:rPr lang="zh-CN" altLang="en-US" dirty="0"/>
              <a:t>间的安全性。</a:t>
            </a: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23269" y="5383496"/>
            <a:ext cx="5468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将网络划分为多个</a:t>
            </a:r>
            <a:r>
              <a:rPr lang="en-US" altLang="zh-CN" dirty="0"/>
              <a:t>VLAN</a:t>
            </a:r>
            <a:r>
              <a:rPr lang="zh-CN" altLang="en-US" dirty="0"/>
              <a:t>后，可以针对每个</a:t>
            </a:r>
            <a:r>
              <a:rPr lang="en-US" altLang="zh-CN" dirty="0"/>
              <a:t>VLAN</a:t>
            </a:r>
            <a:r>
              <a:rPr lang="zh-CN" altLang="en-US" dirty="0"/>
              <a:t>实施独立的</a:t>
            </a:r>
            <a:r>
              <a:rPr lang="zh-CN" altLang="en-US" dirty="0" smtClean="0"/>
              <a:t>安全策略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监控措施，便于及时发现和处理安全问题。</a:t>
            </a:r>
          </a:p>
          <a:p>
            <a:r>
              <a:rPr lang="en-US" altLang="zh-CN" dirty="0"/>
              <a:t>VLAN</a:t>
            </a:r>
            <a:r>
              <a:rPr lang="zh-CN" altLang="en-US" dirty="0"/>
              <a:t>分段管理还有助于缩小故障排查范围，提高网络运维效率。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6524" y="1240970"/>
            <a:ext cx="7063991" cy="441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2371" y="1416817"/>
            <a:ext cx="6712299" cy="4059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70" y="1416817"/>
            <a:ext cx="6712299" cy="4059534"/>
          </a:xfrm>
          <a:prstGeom prst="rect">
            <a:avLst/>
          </a:prstGeom>
        </p:spPr>
      </p:pic>
      <p:pic>
        <p:nvPicPr>
          <p:cNvPr id="9" name="图片 8" descr="1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 flipH="1" flipV="1">
            <a:off x="0" y="730688"/>
            <a:ext cx="1499870" cy="271589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409300" y="2616705"/>
            <a:ext cx="1866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PART 02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656112" y="332459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VLAN</a:t>
            </a:r>
            <a:r>
              <a:rPr lang="zh-CN" altLang="en-US" sz="4000" dirty="0"/>
              <a:t>配置</a:t>
            </a:r>
            <a:r>
              <a:rPr lang="zh-CN" altLang="en-US" sz="4000" dirty="0" smtClean="0"/>
              <a:t>基础</a:t>
            </a:r>
            <a:endParaRPr lang="zh-CN" altLang="en-US" sz="4000" dirty="0"/>
          </a:p>
        </p:txBody>
      </p:sp>
      <p:pic>
        <p:nvPicPr>
          <p:cNvPr id="8" name="图片 7" descr="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8"/>
          <a:stretch>
            <a:fillRect/>
          </a:stretch>
        </p:blipFill>
        <p:spPr>
          <a:xfrm>
            <a:off x="7659370" y="4025656"/>
            <a:ext cx="148463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6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9" y="1632857"/>
            <a:ext cx="3831771" cy="3888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257" y="141514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交换机的连接与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登录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1360714"/>
            <a:ext cx="685800" cy="42359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136071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确保物理连接</a:t>
            </a:r>
            <a:r>
              <a:rPr lang="zh-CN" altLang="en-US" sz="2000" b="1" dirty="0" smtClean="0"/>
              <a:t>正确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990600" y="3078556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使用正确的登录</a:t>
            </a:r>
            <a:r>
              <a:rPr lang="zh-CN" altLang="en-US" sz="2000" b="1" dirty="0" smtClean="0"/>
              <a:t>方式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90600" y="479639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验证连接</a:t>
            </a:r>
            <a:r>
              <a:rPr lang="zh-CN" altLang="en-US" sz="2000" b="1" dirty="0" smtClean="0"/>
              <a:t>状态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90600" y="1760824"/>
            <a:ext cx="3813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在配置</a:t>
            </a:r>
            <a:r>
              <a:rPr lang="en-US" altLang="zh-CN" dirty="0"/>
              <a:t>VLAN</a:t>
            </a:r>
            <a:r>
              <a:rPr lang="zh-CN" altLang="en-US" dirty="0"/>
              <a:t>之前，必须确保交换机与计算机</a:t>
            </a:r>
            <a:r>
              <a:rPr lang="zh-CN" altLang="en-US" dirty="0" smtClean="0"/>
              <a:t>或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r>
              <a:rPr lang="zh-CN" altLang="en-US" dirty="0"/>
              <a:t>网络设备之间的物理连接正确无误，</a:t>
            </a:r>
            <a:r>
              <a:rPr lang="zh-CN" altLang="en-US" dirty="0" smtClean="0"/>
              <a:t>包括</a:t>
            </a:r>
            <a:endParaRPr lang="en-US" altLang="zh-CN" dirty="0" smtClean="0"/>
          </a:p>
          <a:p>
            <a:r>
              <a:rPr lang="zh-CN" altLang="en-US" dirty="0" smtClean="0"/>
              <a:t>网线</a:t>
            </a:r>
            <a:r>
              <a:rPr lang="zh-CN" altLang="en-US" dirty="0"/>
              <a:t>、光纤等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90600" y="3452132"/>
            <a:ext cx="40037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Console</a:t>
            </a:r>
            <a:r>
              <a:rPr lang="zh-CN" altLang="en-US" dirty="0"/>
              <a:t>线、</a:t>
            </a:r>
            <a:r>
              <a:rPr lang="en-US" altLang="zh-CN" dirty="0"/>
              <a:t>Telnet</a:t>
            </a:r>
            <a:r>
              <a:rPr lang="zh-CN" altLang="en-US" dirty="0"/>
              <a:t>或</a:t>
            </a:r>
            <a:r>
              <a:rPr lang="en-US" altLang="zh-CN" dirty="0"/>
              <a:t>SSH</a:t>
            </a:r>
            <a:r>
              <a:rPr lang="zh-CN" altLang="en-US" dirty="0"/>
              <a:t>等方式登录交换机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确保</a:t>
            </a:r>
            <a:r>
              <a:rPr lang="zh-CN" altLang="en-US" dirty="0"/>
              <a:t>登录权限和安全性，避免未授权访问。</a:t>
            </a: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90600" y="5189705"/>
            <a:ext cx="4238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登录后，使用</a:t>
            </a:r>
            <a:r>
              <a:rPr lang="en-US" altLang="zh-CN" dirty="0"/>
              <a:t>`show interface`</a:t>
            </a:r>
            <a:r>
              <a:rPr lang="zh-CN" altLang="en-US" dirty="0"/>
              <a:t>等命令验证连接</a:t>
            </a:r>
            <a:r>
              <a:rPr lang="zh-CN" altLang="en-US" dirty="0" smtClean="0"/>
              <a:t>状态，</a:t>
            </a:r>
            <a:endParaRPr lang="en-US" altLang="zh-CN" dirty="0" smtClean="0"/>
          </a:p>
          <a:p>
            <a:r>
              <a:rPr lang="zh-CN" altLang="en-US" dirty="0" smtClean="0"/>
              <a:t>确保</a:t>
            </a:r>
            <a:r>
              <a:rPr lang="zh-CN" altLang="en-US" dirty="0"/>
              <a:t>设备之间通信正常，为后续配置奠定基础。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61257" y="152400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VLAN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的基本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命令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2008" y="1304955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创建与删除</a:t>
            </a:r>
            <a:r>
              <a:rPr lang="en-US" altLang="zh-CN" sz="2000" b="1" dirty="0"/>
              <a:t>VLAN</a:t>
            </a:r>
            <a:endParaRPr lang="en-US" altLang="zh-CN" sz="2000" dirty="0"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008" y="2990045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分配端口到</a:t>
            </a:r>
            <a:r>
              <a:rPr lang="en-US" altLang="zh-CN" sz="2000" b="1" dirty="0" smtClean="0"/>
              <a:t>VLAN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62008" y="4675135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验证</a:t>
            </a:r>
            <a:r>
              <a:rPr lang="en-US" altLang="zh-CN" sz="2000" b="1" dirty="0"/>
              <a:t>VLAN</a:t>
            </a:r>
            <a:r>
              <a:rPr lang="zh-CN" altLang="en-US" sz="2000" b="1" dirty="0" smtClean="0"/>
              <a:t>配置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62008" y="1721270"/>
            <a:ext cx="808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VLAN</a:t>
            </a:r>
            <a:r>
              <a:rPr lang="zh-CN" altLang="en-US" dirty="0"/>
              <a:t>：使用</a:t>
            </a:r>
            <a:r>
              <a:rPr lang="en-US" altLang="zh-CN" dirty="0" err="1"/>
              <a:t>vlan</a:t>
            </a:r>
            <a:r>
              <a:rPr lang="en-US" altLang="zh-CN" dirty="0"/>
              <a:t> [VLAN ID]</a:t>
            </a:r>
            <a:r>
              <a:rPr lang="zh-CN" altLang="en-US" dirty="0"/>
              <a:t>命令创建新的</a:t>
            </a:r>
            <a:r>
              <a:rPr lang="en-US" altLang="zh-CN" dirty="0"/>
              <a:t>VLAN</a:t>
            </a:r>
            <a:r>
              <a:rPr lang="zh-CN" altLang="en-US" dirty="0"/>
              <a:t>，并为其命名以便于管理，例如</a:t>
            </a:r>
            <a:r>
              <a:rPr lang="en-US" altLang="zh-CN" dirty="0" err="1"/>
              <a:t>vlan</a:t>
            </a:r>
            <a:r>
              <a:rPr lang="en-US" altLang="zh-CN" dirty="0"/>
              <a:t> 10 name Sales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sz="1200" dirty="0"/>
          </a:p>
          <a:p>
            <a:r>
              <a:rPr lang="zh-CN" altLang="en-US" dirty="0"/>
              <a:t>删除</a:t>
            </a:r>
            <a:r>
              <a:rPr lang="en-US" altLang="zh-CN" dirty="0"/>
              <a:t>VLAN</a:t>
            </a:r>
            <a:r>
              <a:rPr lang="zh-CN" altLang="en-US" dirty="0"/>
              <a:t>：使用</a:t>
            </a:r>
            <a:r>
              <a:rPr lang="en-US" altLang="zh-CN" dirty="0"/>
              <a:t>no </a:t>
            </a:r>
            <a:r>
              <a:rPr lang="en-US" altLang="zh-CN" dirty="0" err="1"/>
              <a:t>vlan</a:t>
            </a:r>
            <a:r>
              <a:rPr lang="en-US" altLang="zh-CN" dirty="0"/>
              <a:t> [VLAN ID]</a:t>
            </a:r>
            <a:r>
              <a:rPr lang="zh-CN" altLang="en-US" dirty="0"/>
              <a:t>命令删除不再需要的</a:t>
            </a:r>
            <a:r>
              <a:rPr lang="en-US" altLang="zh-CN" dirty="0"/>
              <a:t>VLAN</a:t>
            </a:r>
            <a:r>
              <a:rPr lang="zh-CN" altLang="en-US" dirty="0"/>
              <a:t>，确保配置简洁高效。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2008" y="3390155"/>
            <a:ext cx="8113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Access</a:t>
            </a:r>
            <a:r>
              <a:rPr lang="zh-CN" altLang="en-US" dirty="0"/>
              <a:t>模式配置：在接口配置模式下使用</a:t>
            </a:r>
            <a:r>
              <a:rPr lang="en-US" altLang="zh-CN" dirty="0" err="1"/>
              <a:t>switchport</a:t>
            </a:r>
            <a:r>
              <a:rPr lang="en-US" altLang="zh-CN" dirty="0"/>
              <a:t> mode access</a:t>
            </a:r>
            <a:r>
              <a:rPr lang="zh-CN" altLang="en-US" dirty="0"/>
              <a:t>命令将端口设置为</a:t>
            </a:r>
            <a:r>
              <a:rPr lang="en-US" altLang="zh-CN" dirty="0"/>
              <a:t>Access</a:t>
            </a:r>
            <a:r>
              <a:rPr lang="zh-CN" altLang="en-US" dirty="0"/>
              <a:t>模式，并</a:t>
            </a:r>
            <a:r>
              <a:rPr lang="zh-CN" altLang="en-US" dirty="0" smtClean="0"/>
              <a:t>通过</a:t>
            </a:r>
            <a:endParaRPr lang="en-US" altLang="zh-CN" dirty="0" smtClean="0"/>
          </a:p>
          <a:p>
            <a:r>
              <a:rPr lang="en-US" altLang="zh-CN" dirty="0" err="1" smtClean="0"/>
              <a:t>switchport</a:t>
            </a:r>
            <a:r>
              <a:rPr lang="en-US" altLang="zh-CN" dirty="0" smtClean="0"/>
              <a:t> </a:t>
            </a:r>
            <a:r>
              <a:rPr lang="en-US" altLang="zh-CN" dirty="0"/>
              <a:t>access </a:t>
            </a:r>
            <a:r>
              <a:rPr lang="en-US" altLang="zh-CN" dirty="0" err="1"/>
              <a:t>vlan</a:t>
            </a:r>
            <a:r>
              <a:rPr lang="en-US" altLang="zh-CN" dirty="0"/>
              <a:t> [VLAN ID]</a:t>
            </a:r>
            <a:r>
              <a:rPr lang="zh-CN" altLang="en-US" dirty="0"/>
              <a:t>将端口分配到指定</a:t>
            </a:r>
            <a:r>
              <a:rPr lang="en-US" altLang="zh-CN" dirty="0"/>
              <a:t>VLAN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Trunk</a:t>
            </a:r>
            <a:r>
              <a:rPr lang="zh-CN" altLang="en-US" dirty="0"/>
              <a:t>模式配置：在接口配置模式下使用</a:t>
            </a:r>
            <a:r>
              <a:rPr lang="en-US" altLang="zh-CN" dirty="0" err="1"/>
              <a:t>switchport</a:t>
            </a:r>
            <a:r>
              <a:rPr lang="en-US" altLang="zh-CN" dirty="0"/>
              <a:t> mode trunk</a:t>
            </a:r>
            <a:r>
              <a:rPr lang="zh-CN" altLang="en-US" dirty="0"/>
              <a:t>命令将端口设置为</a:t>
            </a:r>
            <a:r>
              <a:rPr lang="en-US" altLang="zh-CN" dirty="0"/>
              <a:t>Trunk</a:t>
            </a:r>
            <a:r>
              <a:rPr lang="zh-CN" altLang="en-US" dirty="0"/>
              <a:t>模式，允许</a:t>
            </a:r>
            <a:r>
              <a:rPr lang="zh-CN" altLang="en-US" dirty="0" smtClean="0"/>
              <a:t>传输</a:t>
            </a:r>
            <a:endParaRPr lang="en-US" altLang="zh-CN" dirty="0" smtClean="0"/>
          </a:p>
          <a:p>
            <a:r>
              <a:rPr lang="zh-CN" altLang="en-US" dirty="0" smtClean="0"/>
              <a:t>多</a:t>
            </a:r>
            <a:r>
              <a:rPr lang="zh-CN" altLang="en-US" dirty="0"/>
              <a:t>个</a:t>
            </a:r>
            <a:r>
              <a:rPr lang="en-US" altLang="zh-CN" dirty="0"/>
              <a:t>VLAN</a:t>
            </a:r>
            <a:r>
              <a:rPr lang="zh-CN" altLang="en-US" dirty="0"/>
              <a:t>的数据包。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62008" y="5075245"/>
            <a:ext cx="82518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VLAN</a:t>
            </a:r>
            <a:r>
              <a:rPr lang="zh-CN" altLang="en-US" dirty="0"/>
              <a:t>信息：使用</a:t>
            </a:r>
            <a:r>
              <a:rPr lang="en-US" altLang="zh-CN" dirty="0"/>
              <a:t>show </a:t>
            </a:r>
            <a:r>
              <a:rPr lang="en-US" altLang="zh-CN" dirty="0" err="1"/>
              <a:t>vlan</a:t>
            </a:r>
            <a:r>
              <a:rPr lang="en-US" altLang="zh-CN" dirty="0"/>
              <a:t> brief</a:t>
            </a:r>
            <a:r>
              <a:rPr lang="zh-CN" altLang="en-US" dirty="0"/>
              <a:t>命令查看当前</a:t>
            </a:r>
            <a:r>
              <a:rPr lang="en-US" altLang="zh-CN" dirty="0"/>
              <a:t>VLAN</a:t>
            </a:r>
            <a:r>
              <a:rPr lang="zh-CN" altLang="en-US" dirty="0"/>
              <a:t>的配置信息，包括</a:t>
            </a:r>
            <a:r>
              <a:rPr lang="en-US" altLang="zh-CN" dirty="0"/>
              <a:t>VLAN ID</a:t>
            </a:r>
            <a:r>
              <a:rPr lang="zh-CN" altLang="en-US" dirty="0"/>
              <a:t>、名称和分配的端口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查看接口状态：使用</a:t>
            </a:r>
            <a:r>
              <a:rPr lang="en-US" altLang="zh-CN" dirty="0"/>
              <a:t>show interface [</a:t>
            </a:r>
            <a:r>
              <a:rPr lang="zh-CN" altLang="en-US" dirty="0"/>
              <a:t>接口名称</a:t>
            </a:r>
            <a:r>
              <a:rPr lang="en-US" altLang="zh-CN" dirty="0"/>
              <a:t>] </a:t>
            </a:r>
            <a:r>
              <a:rPr lang="en-US" altLang="zh-CN" dirty="0" err="1"/>
              <a:t>switchport</a:t>
            </a:r>
            <a:r>
              <a:rPr lang="zh-CN" altLang="en-US" dirty="0"/>
              <a:t>命令查看接口的</a:t>
            </a:r>
            <a:r>
              <a:rPr lang="en-US" altLang="zh-CN" dirty="0"/>
              <a:t>VLAN</a:t>
            </a:r>
            <a:r>
              <a:rPr lang="zh-CN" altLang="en-US" dirty="0"/>
              <a:t>配置状态，确保配置</a:t>
            </a:r>
            <a:r>
              <a:rPr lang="zh-CN" altLang="en-US" dirty="0" smtClean="0"/>
              <a:t>正确</a:t>
            </a:r>
            <a:endParaRPr lang="en-US" altLang="zh-CN" dirty="0" smtClean="0"/>
          </a:p>
          <a:p>
            <a:r>
              <a:rPr lang="zh-CN" altLang="en-US" dirty="0" smtClean="0"/>
              <a:t>无误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9489</TotalTime>
  <Words>2253</Words>
  <Application>Microsoft Office PowerPoint</Application>
  <PresentationFormat>全屏显示(4:3)</PresentationFormat>
  <Paragraphs>314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仿宋</vt:lpstr>
      <vt:lpstr>华文隶书</vt:lpstr>
      <vt:lpstr>宋体</vt:lpstr>
      <vt:lpstr>微软雅黑</vt:lpstr>
      <vt:lpstr>Arial</vt:lpstr>
      <vt:lpstr>Calibri</vt:lpstr>
      <vt:lpstr>Tahoma</vt:lpstr>
      <vt:lpstr>Wingdings</vt:lpstr>
      <vt:lpstr>Office 主题</vt:lpstr>
      <vt:lpstr>VLAN配置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1216</cp:revision>
  <dcterms:created xsi:type="dcterms:W3CDTF">2014-07-13T02:54:52Z</dcterms:created>
  <dcterms:modified xsi:type="dcterms:W3CDTF">2025-04-29T04:26:30Z</dcterms:modified>
</cp:coreProperties>
</file>